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CenturyGothic-bold.fntdata"/><Relationship Id="rId10" Type="http://schemas.openxmlformats.org/officeDocument/2006/relationships/slide" Target="slides/slide4.xml"/><Relationship Id="rId21" Type="http://schemas.openxmlformats.org/officeDocument/2006/relationships/font" Target="fonts/CenturyGothic-regular.fntdata"/><Relationship Id="rId13" Type="http://schemas.openxmlformats.org/officeDocument/2006/relationships/slide" Target="slides/slide7.xml"/><Relationship Id="rId24" Type="http://schemas.openxmlformats.org/officeDocument/2006/relationships/font" Target="fonts/CenturyGothic-boldItalic.fntdata"/><Relationship Id="rId12" Type="http://schemas.openxmlformats.org/officeDocument/2006/relationships/slide" Target="slides/slide6.xml"/><Relationship Id="rId23" Type="http://schemas.openxmlformats.org/officeDocument/2006/relationships/font" Target="fonts/CenturyGothic-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4f40cfc6f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04f40cfc6f_2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4f40cfc6f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04f40cfc6f_2_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4f40cfc6f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04f40cfc6f_2_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4f40cfc6f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104f40cfc6f_2_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4f40cfc6f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04f40cfc6f_2_2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4f40cfc6f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04f40cfc6f_2_2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4f40cfc6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04f40cfc6f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4f40cfc6f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04f40cfc6f_2_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4f40cfc6f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04f40cfc6f_2_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4f40cfc6f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04f40cfc6f_2_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4f40cfc6f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04f40cfc6f_2_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4f40cfc6f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04f40cfc6f_2_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4f40cfc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4f40cfc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4f40cfc6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4f40cfc6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pic>
        <p:nvPicPr>
          <p:cNvPr descr="C0-HD-BTM.png" id="58" name="Google Shape;58;p14"/>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59" name="Google Shape;59;p14"/>
          <p:cNvSpPr txBox="1"/>
          <p:nvPr>
            <p:ph type="ctrTitle"/>
          </p:nvPr>
        </p:nvSpPr>
        <p:spPr>
          <a:xfrm>
            <a:off x="1028700" y="1352554"/>
            <a:ext cx="7086600" cy="136882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1028700" y="2724151"/>
            <a:ext cx="7086600" cy="5143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61" name="Google Shape;61;p14"/>
          <p:cNvSpPr txBox="1"/>
          <p:nvPr>
            <p:ph idx="10" type="dt"/>
          </p:nvPr>
        </p:nvSpPr>
        <p:spPr>
          <a:xfrm>
            <a:off x="5932171" y="3235746"/>
            <a:ext cx="2183130" cy="28098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1" type="ftr"/>
          </p:nvPr>
        </p:nvSpPr>
        <p:spPr>
          <a:xfrm>
            <a:off x="1028700" y="3242884"/>
            <a:ext cx="4800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6057900" y="10731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7" name="Google Shape;67;p15"/>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0" name="Shape 70"/>
        <p:cNvGrpSpPr/>
        <p:nvPr/>
      </p:nvGrpSpPr>
      <p:grpSpPr>
        <a:xfrm>
          <a:off x="0" y="0"/>
          <a:ext cx="0" cy="0"/>
          <a:chOff x="0" y="0"/>
          <a:chExt cx="0" cy="0"/>
        </a:xfrm>
      </p:grpSpPr>
      <p:pic>
        <p:nvPicPr>
          <p:cNvPr descr="C0-HD-BTM.png" id="71" name="Google Shape;71;p1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72" name="Google Shape;72;p16"/>
          <p:cNvSpPr txBox="1"/>
          <p:nvPr>
            <p:ph type="title"/>
          </p:nvPr>
        </p:nvSpPr>
        <p:spPr>
          <a:xfrm>
            <a:off x="514350" y="565150"/>
            <a:ext cx="8115299" cy="2101451"/>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 type="body"/>
          </p:nvPr>
        </p:nvSpPr>
        <p:spPr>
          <a:xfrm>
            <a:off x="768350" y="2731294"/>
            <a:ext cx="7867650" cy="716756"/>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1700"/>
              <a:buNone/>
              <a:defRPr sz="1700">
                <a:solidFill>
                  <a:schemeClr val="lt1"/>
                </a:solidFill>
              </a:defRPr>
            </a:lvl1pPr>
            <a:lvl2pPr indent="-228600" lvl="1" marL="914400" algn="l">
              <a:lnSpc>
                <a:spcPct val="90000"/>
              </a:lnSpc>
              <a:spcBef>
                <a:spcPts val="400"/>
              </a:spcBef>
              <a:spcAft>
                <a:spcPts val="0"/>
              </a:spcAft>
              <a:buClr>
                <a:schemeClr val="lt1"/>
              </a:buClr>
              <a:buSzPts val="1500"/>
              <a:buNone/>
              <a:defRPr sz="1500">
                <a:solidFill>
                  <a:schemeClr val="lt1"/>
                </a:solidFill>
              </a:defRPr>
            </a:lvl2pPr>
            <a:lvl3pPr indent="-228600" lvl="2" marL="1371600" algn="l">
              <a:lnSpc>
                <a:spcPct val="90000"/>
              </a:lnSpc>
              <a:spcBef>
                <a:spcPts val="400"/>
              </a:spcBef>
              <a:spcAft>
                <a:spcPts val="0"/>
              </a:spcAft>
              <a:buClr>
                <a:schemeClr val="lt1"/>
              </a:buClr>
              <a:buSzPts val="1400"/>
              <a:buNone/>
              <a:defRPr sz="1400">
                <a:solidFill>
                  <a:schemeClr val="lt1"/>
                </a:solidFill>
              </a:defRPr>
            </a:lvl3pPr>
            <a:lvl4pPr indent="-228600" lvl="3" marL="1828800" algn="l">
              <a:lnSpc>
                <a:spcPct val="90000"/>
              </a:lnSpc>
              <a:spcBef>
                <a:spcPts val="400"/>
              </a:spcBef>
              <a:spcAft>
                <a:spcPts val="0"/>
              </a:spcAft>
              <a:buClr>
                <a:schemeClr val="lt1"/>
              </a:buClr>
              <a:buSzPts val="1200"/>
              <a:buNone/>
              <a:defRPr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228600" lvl="5" marL="2743200" algn="l">
              <a:lnSpc>
                <a:spcPct val="90000"/>
              </a:lnSpc>
              <a:spcBef>
                <a:spcPts val="400"/>
              </a:spcBef>
              <a:spcAft>
                <a:spcPts val="0"/>
              </a:spcAft>
              <a:buClr>
                <a:schemeClr val="lt1"/>
              </a:buClr>
              <a:buSzPts val="1200"/>
              <a:buNone/>
              <a:defRPr sz="1200">
                <a:solidFill>
                  <a:schemeClr val="lt1"/>
                </a:solidFill>
              </a:defRPr>
            </a:lvl6pPr>
            <a:lvl7pPr indent="-228600" lvl="6" marL="3200400" algn="l">
              <a:lnSpc>
                <a:spcPct val="90000"/>
              </a:lnSpc>
              <a:spcBef>
                <a:spcPts val="400"/>
              </a:spcBef>
              <a:spcAft>
                <a:spcPts val="0"/>
              </a:spcAft>
              <a:buClr>
                <a:schemeClr val="lt1"/>
              </a:buClr>
              <a:buSzPts val="1200"/>
              <a:buNone/>
              <a:defRPr sz="1200">
                <a:solidFill>
                  <a:schemeClr val="lt1"/>
                </a:solidFill>
              </a:defRPr>
            </a:lvl7pPr>
            <a:lvl8pPr indent="-228600" lvl="7" marL="3657600" algn="l">
              <a:lnSpc>
                <a:spcPct val="90000"/>
              </a:lnSpc>
              <a:spcBef>
                <a:spcPts val="400"/>
              </a:spcBef>
              <a:spcAft>
                <a:spcPts val="0"/>
              </a:spcAft>
              <a:buClr>
                <a:schemeClr val="lt1"/>
              </a:buClr>
              <a:buSzPts val="1200"/>
              <a:buNone/>
              <a:defRPr sz="1200">
                <a:solidFill>
                  <a:schemeClr val="lt1"/>
                </a:solidFill>
              </a:defRPr>
            </a:lvl8pPr>
            <a:lvl9pPr indent="-228600" lvl="8" marL="4114800" algn="l">
              <a:lnSpc>
                <a:spcPct val="90000"/>
              </a:lnSpc>
              <a:spcBef>
                <a:spcPts val="400"/>
              </a:spcBef>
              <a:spcAft>
                <a:spcPts val="0"/>
              </a:spcAft>
              <a:buClr>
                <a:schemeClr val="lt1"/>
              </a:buClr>
              <a:buSzPts val="1200"/>
              <a:buNone/>
              <a:defRPr sz="1200">
                <a:solidFill>
                  <a:schemeClr val="lt1"/>
                </a:solidFill>
              </a:defRPr>
            </a:lvl9pPr>
          </a:lstStyle>
          <a:p/>
        </p:txBody>
      </p:sp>
      <p:sp>
        <p:nvSpPr>
          <p:cNvPr id="74" name="Google Shape;74;p16"/>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514350" y="285751"/>
            <a:ext cx="5243619" cy="27304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7"/>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 type="body"/>
          </p:nvPr>
        </p:nvSpPr>
        <p:spPr>
          <a:xfrm>
            <a:off x="5143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0" name="Google Shape;80;p17"/>
          <p:cNvSpPr txBox="1"/>
          <p:nvPr>
            <p:ph idx="2" type="body"/>
          </p:nvPr>
        </p:nvSpPr>
        <p:spPr>
          <a:xfrm>
            <a:off x="46291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1" name="Google Shape;81;p17"/>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18"/>
          <p:cNvSpPr txBox="1"/>
          <p:nvPr>
            <p:ph type="title"/>
          </p:nvPr>
        </p:nvSpPr>
        <p:spPr>
          <a:xfrm>
            <a:off x="2171700" y="571500"/>
            <a:ext cx="6457950"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685807" y="1637851"/>
            <a:ext cx="3809993"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87" name="Google Shape;87;p18"/>
          <p:cNvSpPr txBox="1"/>
          <p:nvPr>
            <p:ph idx="2" type="body"/>
          </p:nvPr>
        </p:nvSpPr>
        <p:spPr>
          <a:xfrm>
            <a:off x="514350" y="2349500"/>
            <a:ext cx="3983831"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8" name="Google Shape;88;p18"/>
          <p:cNvSpPr txBox="1"/>
          <p:nvPr>
            <p:ph idx="3" type="body"/>
          </p:nvPr>
        </p:nvSpPr>
        <p:spPr>
          <a:xfrm>
            <a:off x="4800600" y="1637851"/>
            <a:ext cx="382905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89" name="Google Shape;89;p18"/>
          <p:cNvSpPr txBox="1"/>
          <p:nvPr>
            <p:ph idx="4" type="body"/>
          </p:nvPr>
        </p:nvSpPr>
        <p:spPr>
          <a:xfrm>
            <a:off x="4629150" y="2349500"/>
            <a:ext cx="4000500"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90" name="Google Shape;90;p18"/>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8"/>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8"/>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19"/>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0"/>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0"/>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0"/>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21"/>
          <p:cNvSpPr txBox="1"/>
          <p:nvPr>
            <p:ph type="title"/>
          </p:nvPr>
        </p:nvSpPr>
        <p:spPr>
          <a:xfrm>
            <a:off x="514350" y="1143000"/>
            <a:ext cx="308610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1"/>
          <p:cNvSpPr txBox="1"/>
          <p:nvPr>
            <p:ph idx="1" type="body"/>
          </p:nvPr>
        </p:nvSpPr>
        <p:spPr>
          <a:xfrm>
            <a:off x="3746687" y="560069"/>
            <a:ext cx="4882964" cy="4103944"/>
          </a:xfrm>
          <a:prstGeom prst="rect">
            <a:avLst/>
          </a:prstGeom>
          <a:noFill/>
          <a:ln>
            <a:noFill/>
          </a:ln>
        </p:spPr>
        <p:txBody>
          <a:bodyPr anchorCtr="0" anchor="ctr"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05" name="Google Shape;105;p21"/>
          <p:cNvSpPr txBox="1"/>
          <p:nvPr>
            <p:ph idx="2" type="body"/>
          </p:nvPr>
        </p:nvSpPr>
        <p:spPr>
          <a:xfrm>
            <a:off x="514350" y="2343149"/>
            <a:ext cx="308610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06" name="Google Shape;106;p21"/>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p22"/>
          <p:cNvSpPr txBox="1"/>
          <p:nvPr>
            <p:ph type="title"/>
          </p:nvPr>
        </p:nvSpPr>
        <p:spPr>
          <a:xfrm>
            <a:off x="514350" y="1143000"/>
            <a:ext cx="515493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2"/>
          <p:cNvSpPr/>
          <p:nvPr>
            <p:ph idx="2" type="pic"/>
          </p:nvPr>
        </p:nvSpPr>
        <p:spPr>
          <a:xfrm>
            <a:off x="5895929" y="563431"/>
            <a:ext cx="2733721" cy="4100582"/>
          </a:xfrm>
          <a:prstGeom prst="rect">
            <a:avLst/>
          </a:prstGeom>
          <a:noFill/>
          <a:ln>
            <a:noFill/>
          </a:ln>
        </p:spPr>
      </p:sp>
      <p:sp>
        <p:nvSpPr>
          <p:cNvPr id="112" name="Google Shape;112;p22"/>
          <p:cNvSpPr txBox="1"/>
          <p:nvPr>
            <p:ph idx="1" type="body"/>
          </p:nvPr>
        </p:nvSpPr>
        <p:spPr>
          <a:xfrm>
            <a:off x="514350" y="2343149"/>
            <a:ext cx="515493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13" name="Google Shape;113;p22"/>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6" name="Shape 116"/>
        <p:cNvGrpSpPr/>
        <p:nvPr/>
      </p:nvGrpSpPr>
      <p:grpSpPr>
        <a:xfrm>
          <a:off x="0" y="0"/>
          <a:ext cx="0" cy="0"/>
          <a:chOff x="0" y="0"/>
          <a:chExt cx="0" cy="0"/>
        </a:xfrm>
      </p:grpSpPr>
      <p:sp>
        <p:nvSpPr>
          <p:cNvPr id="117" name="Google Shape;117;p23"/>
          <p:cNvSpPr txBox="1"/>
          <p:nvPr>
            <p:ph type="title"/>
          </p:nvPr>
        </p:nvSpPr>
        <p:spPr>
          <a:xfrm>
            <a:off x="514333" y="3523020"/>
            <a:ext cx="8116525" cy="61451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3"/>
          <p:cNvSpPr/>
          <p:nvPr>
            <p:ph idx="2" type="pic"/>
          </p:nvPr>
        </p:nvSpPr>
        <p:spPr>
          <a:xfrm>
            <a:off x="511295" y="706079"/>
            <a:ext cx="8116380" cy="2608621"/>
          </a:xfrm>
          <a:prstGeom prst="rect">
            <a:avLst/>
          </a:prstGeom>
          <a:noFill/>
          <a:ln>
            <a:noFill/>
          </a:ln>
        </p:spPr>
      </p:sp>
      <p:sp>
        <p:nvSpPr>
          <p:cNvPr id="119" name="Google Shape;119;p23"/>
          <p:cNvSpPr txBox="1"/>
          <p:nvPr>
            <p:ph idx="1" type="body"/>
          </p:nvPr>
        </p:nvSpPr>
        <p:spPr>
          <a:xfrm>
            <a:off x="514350" y="4137536"/>
            <a:ext cx="8115300" cy="52647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20" name="Google Shape;120;p23"/>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23" name="Shape 123"/>
        <p:cNvGrpSpPr/>
        <p:nvPr/>
      </p:nvGrpSpPr>
      <p:grpSpPr>
        <a:xfrm>
          <a:off x="0" y="0"/>
          <a:ext cx="0" cy="0"/>
          <a:chOff x="0" y="0"/>
          <a:chExt cx="0" cy="0"/>
        </a:xfrm>
      </p:grpSpPr>
      <p:pic>
        <p:nvPicPr>
          <p:cNvPr descr="C0-HD-BTM.png" id="124" name="Google Shape;124;p24"/>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25" name="Google Shape;125;p24"/>
          <p:cNvSpPr txBox="1"/>
          <p:nvPr>
            <p:ph type="title"/>
          </p:nvPr>
        </p:nvSpPr>
        <p:spPr>
          <a:xfrm>
            <a:off x="514350" y="565149"/>
            <a:ext cx="8115300" cy="21018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4"/>
          <p:cNvSpPr txBox="1"/>
          <p:nvPr>
            <p:ph idx="1" type="body"/>
          </p:nvPr>
        </p:nvSpPr>
        <p:spPr>
          <a:xfrm>
            <a:off x="768350" y="2736850"/>
            <a:ext cx="7597887" cy="7493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27" name="Google Shape;127;p24"/>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30" name="Shape 130"/>
        <p:cNvGrpSpPr/>
        <p:nvPr/>
      </p:nvGrpSpPr>
      <p:grpSpPr>
        <a:xfrm>
          <a:off x="0" y="0"/>
          <a:ext cx="0" cy="0"/>
          <a:chOff x="0" y="0"/>
          <a:chExt cx="0" cy="0"/>
        </a:xfrm>
      </p:grpSpPr>
      <p:pic>
        <p:nvPicPr>
          <p:cNvPr descr="C0-HD-BTM.png" id="131" name="Google Shape;131;p25"/>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32" name="Google Shape;132;p25"/>
          <p:cNvSpPr txBox="1"/>
          <p:nvPr>
            <p:ph type="title"/>
          </p:nvPr>
        </p:nvSpPr>
        <p:spPr>
          <a:xfrm>
            <a:off x="768350" y="565150"/>
            <a:ext cx="7613650" cy="19533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5"/>
          <p:cNvSpPr txBox="1"/>
          <p:nvPr>
            <p:ph idx="1" type="body"/>
          </p:nvPr>
        </p:nvSpPr>
        <p:spPr>
          <a:xfrm>
            <a:off x="977899" y="2524167"/>
            <a:ext cx="7194552" cy="33333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34" name="Google Shape;134;p25"/>
          <p:cNvSpPr txBox="1"/>
          <p:nvPr>
            <p:ph idx="2" type="body"/>
          </p:nvPr>
        </p:nvSpPr>
        <p:spPr>
          <a:xfrm>
            <a:off x="768350" y="2969897"/>
            <a:ext cx="7613650" cy="50990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35" name="Google Shape;135;p25"/>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5"/>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5"/>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5"/>
          <p:cNvSpPr txBox="1"/>
          <p:nvPr/>
        </p:nvSpPr>
        <p:spPr>
          <a:xfrm>
            <a:off x="357188" y="700088"/>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6000"/>
              <a:buFont typeface="Century Gothic"/>
              <a:buNone/>
            </a:pPr>
            <a:r>
              <a:rPr b="0" i="0" lang="en" sz="6000" u="none" cap="none" strike="noStrike">
                <a:solidFill>
                  <a:schemeClr val="lt1"/>
                </a:solidFill>
                <a:latin typeface="Century Gothic"/>
                <a:ea typeface="Century Gothic"/>
                <a:cs typeface="Century Gothic"/>
                <a:sym typeface="Century Gothic"/>
              </a:rPr>
              <a:t>“</a:t>
            </a:r>
            <a:endParaRPr sz="1100"/>
          </a:p>
        </p:txBody>
      </p:sp>
      <p:sp>
        <p:nvSpPr>
          <p:cNvPr id="139" name="Google Shape;139;p25"/>
          <p:cNvSpPr txBox="1"/>
          <p:nvPr/>
        </p:nvSpPr>
        <p:spPr>
          <a:xfrm>
            <a:off x="8238172" y="2025968"/>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entury Gothic"/>
              <a:buNone/>
            </a:pPr>
            <a:r>
              <a:rPr b="0" i="0" lang="en" sz="6000" u="none" cap="none" strike="noStrike">
                <a:solidFill>
                  <a:schemeClr val="lt1"/>
                </a:solidFill>
                <a:latin typeface="Century Gothic"/>
                <a:ea typeface="Century Gothic"/>
                <a:cs typeface="Century Gothic"/>
                <a:sym typeface="Century Gothic"/>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40" name="Shape 140"/>
        <p:cNvGrpSpPr/>
        <p:nvPr/>
      </p:nvGrpSpPr>
      <p:grpSpPr>
        <a:xfrm>
          <a:off x="0" y="0"/>
          <a:ext cx="0" cy="0"/>
          <a:chOff x="0" y="0"/>
          <a:chExt cx="0" cy="0"/>
        </a:xfrm>
      </p:grpSpPr>
      <p:pic>
        <p:nvPicPr>
          <p:cNvPr descr="C0-HD-BTM.png" id="141" name="Google Shape;141;p2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42" name="Google Shape;142;p26"/>
          <p:cNvSpPr txBox="1"/>
          <p:nvPr>
            <p:ph type="title"/>
          </p:nvPr>
        </p:nvSpPr>
        <p:spPr>
          <a:xfrm>
            <a:off x="768371" y="843526"/>
            <a:ext cx="7609639" cy="188387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3" name="Google Shape;143;p26"/>
          <p:cNvSpPr txBox="1"/>
          <p:nvPr>
            <p:ph idx="1" type="body"/>
          </p:nvPr>
        </p:nvSpPr>
        <p:spPr>
          <a:xfrm>
            <a:off x="768350" y="2736236"/>
            <a:ext cx="7608490" cy="7499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44" name="Google Shape;144;p26"/>
          <p:cNvSpPr txBox="1"/>
          <p:nvPr>
            <p:ph idx="10" type="dt"/>
          </p:nvPr>
        </p:nvSpPr>
        <p:spPr>
          <a:xfrm>
            <a:off x="5860839" y="284162"/>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6"/>
          <p:cNvSpPr txBox="1"/>
          <p:nvPr>
            <p:ph idx="11" type="ftr"/>
          </p:nvPr>
        </p:nvSpPr>
        <p:spPr>
          <a:xfrm>
            <a:off x="514350" y="284162"/>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6"/>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47" name="Shape 147"/>
        <p:cNvGrpSpPr/>
        <p:nvPr/>
      </p:nvGrpSpPr>
      <p:grpSpPr>
        <a:xfrm>
          <a:off x="0" y="0"/>
          <a:ext cx="0" cy="0"/>
          <a:chOff x="0" y="0"/>
          <a:chExt cx="0" cy="0"/>
        </a:xfrm>
      </p:grpSpPr>
      <p:sp>
        <p:nvSpPr>
          <p:cNvPr id="148" name="Google Shape;148;p27"/>
          <p:cNvSpPr txBox="1"/>
          <p:nvPr>
            <p:ph type="title"/>
          </p:nvPr>
        </p:nvSpPr>
        <p:spPr>
          <a:xfrm>
            <a:off x="2171700" y="571499"/>
            <a:ext cx="6457949" cy="9779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7"/>
          <p:cNvSpPr txBox="1"/>
          <p:nvPr>
            <p:ph idx="1" type="body"/>
          </p:nvPr>
        </p:nvSpPr>
        <p:spPr>
          <a:xfrm>
            <a:off x="514350" y="1651560"/>
            <a:ext cx="2592324" cy="46299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0" name="Google Shape;150;p27"/>
          <p:cNvSpPr txBox="1"/>
          <p:nvPr>
            <p:ph idx="2" type="body"/>
          </p:nvPr>
        </p:nvSpPr>
        <p:spPr>
          <a:xfrm>
            <a:off x="514349"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1" name="Google Shape;151;p27"/>
          <p:cNvSpPr txBox="1"/>
          <p:nvPr>
            <p:ph idx="3" type="body"/>
          </p:nvPr>
        </p:nvSpPr>
        <p:spPr>
          <a:xfrm>
            <a:off x="3276600" y="1651000"/>
            <a:ext cx="2592324" cy="4699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2" name="Google Shape;152;p27"/>
          <p:cNvSpPr txBox="1"/>
          <p:nvPr>
            <p:ph idx="4" type="body"/>
          </p:nvPr>
        </p:nvSpPr>
        <p:spPr>
          <a:xfrm>
            <a:off x="3275143" y="2178050"/>
            <a:ext cx="2592324" cy="24859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3" name="Google Shape;153;p27"/>
          <p:cNvSpPr txBox="1"/>
          <p:nvPr>
            <p:ph idx="5" type="body"/>
          </p:nvPr>
        </p:nvSpPr>
        <p:spPr>
          <a:xfrm>
            <a:off x="6038850" y="1644650"/>
            <a:ext cx="2592324" cy="4699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4" name="Google Shape;154;p27"/>
          <p:cNvSpPr txBox="1"/>
          <p:nvPr>
            <p:ph idx="6" type="body"/>
          </p:nvPr>
        </p:nvSpPr>
        <p:spPr>
          <a:xfrm>
            <a:off x="6038851"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5" name="Google Shape;155;p27"/>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7"/>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7"/>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58" name="Shape 158"/>
        <p:cNvGrpSpPr/>
        <p:nvPr/>
      </p:nvGrpSpPr>
      <p:grpSpPr>
        <a:xfrm>
          <a:off x="0" y="0"/>
          <a:ext cx="0" cy="0"/>
          <a:chOff x="0" y="0"/>
          <a:chExt cx="0" cy="0"/>
        </a:xfrm>
      </p:grpSpPr>
      <p:sp>
        <p:nvSpPr>
          <p:cNvPr id="159" name="Google Shape;159;p28"/>
          <p:cNvSpPr txBox="1"/>
          <p:nvPr>
            <p:ph type="title"/>
          </p:nvPr>
        </p:nvSpPr>
        <p:spPr>
          <a:xfrm>
            <a:off x="2171700" y="571500"/>
            <a:ext cx="6457949"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8"/>
          <p:cNvSpPr txBox="1"/>
          <p:nvPr>
            <p:ph idx="1" type="body"/>
          </p:nvPr>
        </p:nvSpPr>
        <p:spPr>
          <a:xfrm>
            <a:off x="516464" y="3143250"/>
            <a:ext cx="2588687"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1" name="Google Shape;161;p28"/>
          <p:cNvSpPr/>
          <p:nvPr>
            <p:ph idx="2" type="pic"/>
          </p:nvPr>
        </p:nvSpPr>
        <p:spPr>
          <a:xfrm>
            <a:off x="516464" y="1771650"/>
            <a:ext cx="2588687"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2" name="Google Shape;162;p28"/>
          <p:cNvSpPr txBox="1"/>
          <p:nvPr>
            <p:ph idx="3" type="body"/>
          </p:nvPr>
        </p:nvSpPr>
        <p:spPr>
          <a:xfrm>
            <a:off x="516464" y="3655323"/>
            <a:ext cx="2588687"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3" name="Google Shape;163;p28"/>
          <p:cNvSpPr txBox="1"/>
          <p:nvPr>
            <p:ph idx="4" type="body"/>
          </p:nvPr>
        </p:nvSpPr>
        <p:spPr>
          <a:xfrm>
            <a:off x="3280697" y="3143250"/>
            <a:ext cx="2586701"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4" name="Google Shape;164;p28"/>
          <p:cNvSpPr/>
          <p:nvPr>
            <p:ph idx="5" type="pic"/>
          </p:nvPr>
        </p:nvSpPr>
        <p:spPr>
          <a:xfrm>
            <a:off x="3280697" y="1771650"/>
            <a:ext cx="2586702"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5" name="Google Shape;165;p28"/>
          <p:cNvSpPr txBox="1"/>
          <p:nvPr>
            <p:ph idx="6" type="body"/>
          </p:nvPr>
        </p:nvSpPr>
        <p:spPr>
          <a:xfrm>
            <a:off x="3280698" y="3655322"/>
            <a:ext cx="2586701"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6" name="Google Shape;166;p28"/>
          <p:cNvSpPr txBox="1"/>
          <p:nvPr>
            <p:ph idx="7" type="body"/>
          </p:nvPr>
        </p:nvSpPr>
        <p:spPr>
          <a:xfrm>
            <a:off x="6037298" y="3143250"/>
            <a:ext cx="2592352"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7" name="Google Shape;167;p28"/>
          <p:cNvSpPr/>
          <p:nvPr>
            <p:ph idx="8" type="pic"/>
          </p:nvPr>
        </p:nvSpPr>
        <p:spPr>
          <a:xfrm>
            <a:off x="6037391" y="1771650"/>
            <a:ext cx="2585909"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8" name="Google Shape;168;p28"/>
          <p:cNvSpPr txBox="1"/>
          <p:nvPr>
            <p:ph idx="9" type="body"/>
          </p:nvPr>
        </p:nvSpPr>
        <p:spPr>
          <a:xfrm>
            <a:off x="6037298" y="3655321"/>
            <a:ext cx="2589334"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9" name="Google Shape;169;p28"/>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28"/>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8"/>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2" name="Shape 172"/>
        <p:cNvGrpSpPr/>
        <p:nvPr/>
      </p:nvGrpSpPr>
      <p:grpSpPr>
        <a:xfrm>
          <a:off x="0" y="0"/>
          <a:ext cx="0" cy="0"/>
          <a:chOff x="0" y="0"/>
          <a:chExt cx="0" cy="0"/>
        </a:xfrm>
      </p:grpSpPr>
      <p:sp>
        <p:nvSpPr>
          <p:cNvPr id="173" name="Google Shape;173;p29"/>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4" name="Google Shape;174;p29"/>
          <p:cNvSpPr txBox="1"/>
          <p:nvPr>
            <p:ph idx="1" type="body"/>
          </p:nvPr>
        </p:nvSpPr>
        <p:spPr>
          <a:xfrm rot="5400000">
            <a:off x="3062953" y="-902684"/>
            <a:ext cx="3018094" cy="8115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5" name="Google Shape;175;p2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2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2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78" name="Shape 178"/>
        <p:cNvGrpSpPr/>
        <p:nvPr/>
      </p:nvGrpSpPr>
      <p:grpSpPr>
        <a:xfrm>
          <a:off x="0" y="0"/>
          <a:ext cx="0" cy="0"/>
          <a:chOff x="0" y="0"/>
          <a:chExt cx="0" cy="0"/>
        </a:xfrm>
      </p:grpSpPr>
      <p:pic>
        <p:nvPicPr>
          <p:cNvPr descr="C0-HD-BTM.png" id="179" name="Google Shape;179;p30"/>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80" name="Google Shape;180;p30"/>
          <p:cNvSpPr txBox="1"/>
          <p:nvPr>
            <p:ph type="title"/>
          </p:nvPr>
        </p:nvSpPr>
        <p:spPr>
          <a:xfrm rot="5400000">
            <a:off x="6394450" y="1250949"/>
            <a:ext cx="2927350" cy="15430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1" name="Google Shape;181;p30"/>
          <p:cNvSpPr txBox="1"/>
          <p:nvPr>
            <p:ph idx="1" type="body"/>
          </p:nvPr>
        </p:nvSpPr>
        <p:spPr>
          <a:xfrm rot="5400000">
            <a:off x="2381250" y="-1054100"/>
            <a:ext cx="2927350" cy="615315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2" name="Google Shape;182;p30"/>
          <p:cNvSpPr txBox="1"/>
          <p:nvPr>
            <p:ph idx="10" type="dt"/>
          </p:nvPr>
        </p:nvSpPr>
        <p:spPr>
          <a:xfrm>
            <a:off x="5860839" y="284956"/>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30"/>
          <p:cNvSpPr txBox="1"/>
          <p:nvPr>
            <p:ph idx="11" type="ftr"/>
          </p:nvPr>
        </p:nvSpPr>
        <p:spPr>
          <a:xfrm>
            <a:off x="514350" y="285750"/>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30"/>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1.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pic>
        <p:nvPicPr>
          <p:cNvPr descr="C0-HD-TOP.png" id="51" name="Google Shape;51;p13"/>
          <p:cNvPicPr preferRelativeResize="0"/>
          <p:nvPr/>
        </p:nvPicPr>
        <p:blipFill rotWithShape="1">
          <a:blip r:embed="rId1">
            <a:alphaModFix/>
          </a:blip>
          <a:srcRect b="0" l="0" r="0" t="0"/>
          <a:stretch/>
        </p:blipFill>
        <p:spPr>
          <a:xfrm>
            <a:off x="0" y="0"/>
            <a:ext cx="9144000" cy="1081088"/>
          </a:xfrm>
          <a:prstGeom prst="rect">
            <a:avLst/>
          </a:prstGeom>
          <a:noFill/>
          <a:ln>
            <a:noFill/>
          </a:ln>
        </p:spPr>
      </p:pic>
      <p:sp>
        <p:nvSpPr>
          <p:cNvPr id="52" name="Google Shape;52;p13"/>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marR="0" rtl="0" algn="r">
              <a:lnSpc>
                <a:spcPct val="90000"/>
              </a:lnSpc>
              <a:spcBef>
                <a:spcPts val="0"/>
              </a:spcBef>
              <a:spcAft>
                <a:spcPts val="0"/>
              </a:spcAft>
              <a:buClr>
                <a:schemeClr val="lt1"/>
              </a:buClr>
              <a:buSzPts val="3000"/>
              <a:buFont typeface="Century Gothic"/>
              <a:buNone/>
              <a:defRPr b="0" i="0" sz="3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chemeClr val="lt1"/>
              </a:buClr>
              <a:buSzPts val="1700"/>
              <a:buFont typeface="Arial"/>
              <a:buChar char="•"/>
              <a:defRPr b="0" i="0" sz="17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4" name="Google Shape;54;p13"/>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5" name="Google Shape;55;p13"/>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6" name="Google Shape;56;p13"/>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8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8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8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8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8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8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8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8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www.nutsvolts.com/magazine/article/555-monostable-circuits" TargetMode="External"/><Relationship Id="rId4" Type="http://schemas.openxmlformats.org/officeDocument/2006/relationships/hyperlink" Target="https://en.wikipedia.org/wiki/Transient-voltage-suppression_diode#/media/File:Transils-01.jpeg" TargetMode="External"/><Relationship Id="rId5" Type="http://schemas.openxmlformats.org/officeDocument/2006/relationships/hyperlink" Target="https://il.farnell.com/stmicroelectronics/l78l05abz/ic-reg-ldo-5v-100ma-to-92/dp/15643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ctrTitle"/>
          </p:nvPr>
        </p:nvSpPr>
        <p:spPr>
          <a:xfrm>
            <a:off x="1028700" y="1352554"/>
            <a:ext cx="7086600" cy="1368822"/>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4500"/>
              <a:buFont typeface="Century Gothic"/>
              <a:buNone/>
            </a:pPr>
            <a:r>
              <a:rPr lang="en"/>
              <a:t>COOLING FAN PCB PROJECT</a:t>
            </a:r>
            <a:endParaRPr/>
          </a:p>
        </p:txBody>
      </p:sp>
      <p:sp>
        <p:nvSpPr>
          <p:cNvPr id="190" name="Google Shape;190;p31"/>
          <p:cNvSpPr txBox="1"/>
          <p:nvPr>
            <p:ph idx="1" type="subTitle"/>
          </p:nvPr>
        </p:nvSpPr>
        <p:spPr>
          <a:xfrm>
            <a:off x="1028700" y="2724151"/>
            <a:ext cx="7086600" cy="51435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l">
              <a:lnSpc>
                <a:spcPct val="90000"/>
              </a:lnSpc>
              <a:spcBef>
                <a:spcPts val="0"/>
              </a:spcBef>
              <a:spcAft>
                <a:spcPts val="0"/>
              </a:spcAft>
              <a:buClr>
                <a:schemeClr val="lt1"/>
              </a:buClr>
              <a:buSzPct val="100000"/>
              <a:buNone/>
            </a:pPr>
            <a:r>
              <a:rPr lang="en"/>
              <a:t>For Textron Aviation</a:t>
            </a:r>
            <a:br>
              <a:rPr lang="en"/>
            </a:br>
            <a:br>
              <a:rPr lang="en"/>
            </a:br>
            <a:r>
              <a:rPr lang="en"/>
              <a:t>Members: Ayham Sabra, Cody White, Melvin St. John</a:t>
            </a:r>
            <a:endParaRPr/>
          </a:p>
        </p:txBody>
      </p:sp>
      <p:sp>
        <p:nvSpPr>
          <p:cNvPr id="191" name="Google Shape;191;p31"/>
          <p:cNvSpPr txBox="1"/>
          <p:nvPr/>
        </p:nvSpPr>
        <p:spPr>
          <a:xfrm>
            <a:off x="8360700" y="4743300"/>
            <a:ext cx="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Cody</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1343025" y="564905"/>
            <a:ext cx="6457800" cy="969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SALLEN KEY FILTER</a:t>
            </a:r>
            <a:endParaRPr/>
          </a:p>
        </p:txBody>
      </p:sp>
      <p:sp>
        <p:nvSpPr>
          <p:cNvPr id="280" name="Google Shape;280;p40"/>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184150" lvl="0" marL="177800" rtl="0" algn="l">
              <a:lnSpc>
                <a:spcPct val="90000"/>
              </a:lnSpc>
              <a:spcBef>
                <a:spcPts val="0"/>
              </a:spcBef>
              <a:spcAft>
                <a:spcPts val="0"/>
              </a:spcAft>
              <a:buClr>
                <a:schemeClr val="lt1"/>
              </a:buClr>
              <a:buSzPts val="1700"/>
              <a:buChar char="•"/>
            </a:pPr>
            <a:r>
              <a:rPr lang="en"/>
              <a:t>Initial Low Pass</a:t>
            </a:r>
            <a:endParaRPr/>
          </a:p>
          <a:p>
            <a:pPr indent="-177800" lvl="1" marL="520700" rtl="0" algn="l">
              <a:lnSpc>
                <a:spcPct val="90000"/>
              </a:lnSpc>
              <a:spcBef>
                <a:spcPts val="0"/>
              </a:spcBef>
              <a:spcAft>
                <a:spcPts val="0"/>
              </a:spcAft>
              <a:buSzPts val="1400"/>
              <a:buChar char="•"/>
            </a:pPr>
            <a:r>
              <a:rPr lang="en"/>
              <a:t>RC circuit that cuts off the high frequencies in a signal.</a:t>
            </a:r>
            <a:endParaRPr/>
          </a:p>
          <a:p>
            <a:pPr indent="-177800" lvl="1" marL="520700" rtl="0" algn="l">
              <a:lnSpc>
                <a:spcPct val="90000"/>
              </a:lnSpc>
              <a:spcBef>
                <a:spcPts val="0"/>
              </a:spcBef>
              <a:spcAft>
                <a:spcPts val="0"/>
              </a:spcAft>
              <a:buSzPts val="1400"/>
              <a:buChar char="•"/>
            </a:pPr>
            <a:r>
              <a:rPr lang="en"/>
              <a:t>Used to offset the slower slew rate of the Op-amp in later stages</a:t>
            </a:r>
            <a:endParaRPr/>
          </a:p>
          <a:p>
            <a:pPr indent="-184150" lvl="0" marL="177800" rtl="0" algn="l">
              <a:lnSpc>
                <a:spcPct val="90000"/>
              </a:lnSpc>
              <a:spcBef>
                <a:spcPts val="800"/>
              </a:spcBef>
              <a:spcAft>
                <a:spcPts val="0"/>
              </a:spcAft>
              <a:buClr>
                <a:schemeClr val="lt1"/>
              </a:buClr>
              <a:buSzPts val="1700"/>
              <a:buChar char="•"/>
            </a:pPr>
            <a:r>
              <a:rPr lang="en"/>
              <a:t>Sallen Key Filter</a:t>
            </a:r>
            <a:endParaRPr/>
          </a:p>
          <a:p>
            <a:pPr indent="-177800" lvl="1" marL="520700" rtl="0" algn="l">
              <a:lnSpc>
                <a:spcPct val="90000"/>
              </a:lnSpc>
              <a:spcBef>
                <a:spcPts val="800"/>
              </a:spcBef>
              <a:spcAft>
                <a:spcPts val="0"/>
              </a:spcAft>
              <a:buSzPts val="1400"/>
              <a:buChar char="•"/>
            </a:pPr>
            <a:r>
              <a:rPr lang="en"/>
              <a:t>Active filter that incorporates an Op-amp as the active component as well as passive elements: resistors and </a:t>
            </a:r>
            <a:r>
              <a:rPr lang="en"/>
              <a:t>capacitors</a:t>
            </a:r>
            <a:r>
              <a:rPr lang="en"/>
              <a:t>.</a:t>
            </a:r>
            <a:endParaRPr/>
          </a:p>
          <a:p>
            <a:pPr indent="-177800" lvl="1" marL="520700" rtl="0" algn="l">
              <a:lnSpc>
                <a:spcPct val="90000"/>
              </a:lnSpc>
              <a:spcBef>
                <a:spcPts val="800"/>
              </a:spcBef>
              <a:spcAft>
                <a:spcPts val="0"/>
              </a:spcAft>
              <a:buSzPts val="1400"/>
              <a:buChar char="•"/>
            </a:pPr>
            <a:r>
              <a:rPr lang="en"/>
              <a:t>At low frequencies C5 and C6 act as open ckts. ; signal buffered to O/P</a:t>
            </a:r>
            <a:endParaRPr/>
          </a:p>
          <a:p>
            <a:pPr indent="-177800" lvl="1" marL="520700" rtl="0" algn="l">
              <a:lnSpc>
                <a:spcPct val="90000"/>
              </a:lnSpc>
              <a:spcBef>
                <a:spcPts val="800"/>
              </a:spcBef>
              <a:spcAft>
                <a:spcPts val="0"/>
              </a:spcAft>
              <a:buSzPts val="1400"/>
              <a:buChar char="•"/>
            </a:pPr>
            <a:r>
              <a:rPr lang="en"/>
              <a:t>At high frequencies </a:t>
            </a:r>
            <a:r>
              <a:rPr lang="en"/>
              <a:t>C5 and C6 act as short ckts.;</a:t>
            </a:r>
            <a:endParaRPr/>
          </a:p>
          <a:p>
            <a:pPr indent="0" lvl="0" marL="520700" rtl="0" algn="l">
              <a:lnSpc>
                <a:spcPct val="90000"/>
              </a:lnSpc>
              <a:spcBef>
                <a:spcPts val="800"/>
              </a:spcBef>
              <a:spcAft>
                <a:spcPts val="0"/>
              </a:spcAft>
              <a:buNone/>
            </a:pPr>
            <a:r>
              <a:rPr lang="en" sz="1500"/>
              <a:t>Signal is shunted to ground at OP-AMPs i/p</a:t>
            </a:r>
            <a:endParaRPr sz="1500"/>
          </a:p>
          <a:p>
            <a:pPr indent="0" lvl="0" marL="520700" rtl="0" algn="l">
              <a:lnSpc>
                <a:spcPct val="90000"/>
              </a:lnSpc>
              <a:spcBef>
                <a:spcPts val="800"/>
              </a:spcBef>
              <a:spcAft>
                <a:spcPts val="0"/>
              </a:spcAft>
              <a:buNone/>
            </a:pPr>
            <a:r>
              <a:rPr lang="en"/>
              <a:t> </a:t>
            </a:r>
            <a:endParaRPr/>
          </a:p>
        </p:txBody>
      </p:sp>
      <p:pic>
        <p:nvPicPr>
          <p:cNvPr id="281" name="Google Shape;281;p40"/>
          <p:cNvPicPr preferRelativeResize="0"/>
          <p:nvPr/>
        </p:nvPicPr>
        <p:blipFill rotWithShape="1">
          <a:blip r:embed="rId3">
            <a:alphaModFix/>
          </a:blip>
          <a:srcRect b="0" l="0" r="0" t="0"/>
          <a:stretch/>
        </p:blipFill>
        <p:spPr>
          <a:xfrm>
            <a:off x="5683570" y="3538704"/>
            <a:ext cx="3321844" cy="1543050"/>
          </a:xfrm>
          <a:prstGeom prst="rect">
            <a:avLst/>
          </a:prstGeom>
          <a:noFill/>
          <a:ln>
            <a:noFill/>
          </a:ln>
        </p:spPr>
      </p:pic>
      <p:sp>
        <p:nvSpPr>
          <p:cNvPr id="282" name="Google Shape;282;p40"/>
          <p:cNvSpPr txBox="1"/>
          <p:nvPr/>
        </p:nvSpPr>
        <p:spPr>
          <a:xfrm>
            <a:off x="8360700" y="4743300"/>
            <a:ext cx="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Mel</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SCHMITT TRIGGER</a:t>
            </a:r>
            <a:endParaRPr/>
          </a:p>
        </p:txBody>
      </p:sp>
      <p:sp>
        <p:nvSpPr>
          <p:cNvPr id="288" name="Google Shape;288;p41"/>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209550" lvl="0" marL="177800" rtl="0" algn="l">
              <a:lnSpc>
                <a:spcPct val="90000"/>
              </a:lnSpc>
              <a:spcBef>
                <a:spcPts val="0"/>
              </a:spcBef>
              <a:spcAft>
                <a:spcPts val="0"/>
              </a:spcAft>
              <a:buClr>
                <a:schemeClr val="lt1"/>
              </a:buClr>
              <a:buSzPts val="2100"/>
              <a:buChar char="•"/>
            </a:pPr>
            <a:r>
              <a:rPr lang="en" sz="2100"/>
              <a:t>Comparator to reference voltage</a:t>
            </a:r>
            <a:endParaRPr sz="2100"/>
          </a:p>
          <a:p>
            <a:pPr indent="-165100" lvl="1" marL="520700" rtl="0" algn="l">
              <a:spcBef>
                <a:spcPts val="800"/>
              </a:spcBef>
              <a:spcAft>
                <a:spcPts val="0"/>
              </a:spcAft>
              <a:buSzPts val="1200"/>
              <a:buChar char="•"/>
            </a:pPr>
            <a:r>
              <a:rPr lang="en"/>
              <a:t>Positive Hysteresis Feedback to the non inverting terminal of the op-amp</a:t>
            </a:r>
            <a:endParaRPr/>
          </a:p>
          <a:p>
            <a:pPr indent="-184150" lvl="1" marL="520700" rtl="0" algn="l">
              <a:spcBef>
                <a:spcPts val="800"/>
              </a:spcBef>
              <a:spcAft>
                <a:spcPts val="0"/>
              </a:spcAft>
              <a:buSzPts val="1500"/>
              <a:buChar char="•"/>
            </a:pPr>
            <a:r>
              <a:rPr lang="en"/>
              <a:t>When i/p is higher than upper threshold,</a:t>
            </a:r>
            <a:endParaRPr/>
          </a:p>
          <a:p>
            <a:pPr indent="0" lvl="0" marL="520700" rtl="0" algn="l">
              <a:spcBef>
                <a:spcPts val="800"/>
              </a:spcBef>
              <a:spcAft>
                <a:spcPts val="0"/>
              </a:spcAft>
              <a:buNone/>
            </a:pPr>
            <a:r>
              <a:rPr lang="en" sz="1500"/>
              <a:t>o/p will be high</a:t>
            </a:r>
            <a:endParaRPr sz="1500"/>
          </a:p>
          <a:p>
            <a:pPr indent="0" lvl="0" marL="520700" rtl="0" algn="l">
              <a:spcBef>
                <a:spcPts val="800"/>
              </a:spcBef>
              <a:spcAft>
                <a:spcPts val="0"/>
              </a:spcAft>
              <a:buNone/>
            </a:pPr>
            <a:r>
              <a:rPr lang="en" sz="1500"/>
              <a:t>When i/p is lower than the lower threshold,</a:t>
            </a:r>
            <a:endParaRPr sz="1500"/>
          </a:p>
          <a:p>
            <a:pPr indent="0" lvl="0" marL="520700" rtl="0" algn="l">
              <a:spcBef>
                <a:spcPts val="800"/>
              </a:spcBef>
              <a:spcAft>
                <a:spcPts val="0"/>
              </a:spcAft>
              <a:buNone/>
            </a:pPr>
            <a:r>
              <a:rPr lang="en" sz="1500"/>
              <a:t>o/p will be low.</a:t>
            </a:r>
            <a:endParaRPr sz="1500"/>
          </a:p>
          <a:p>
            <a:pPr indent="-165100" lvl="1" marL="520700" rtl="0" algn="l">
              <a:spcBef>
                <a:spcPts val="800"/>
              </a:spcBef>
              <a:spcAft>
                <a:spcPts val="0"/>
              </a:spcAft>
              <a:buSzPts val="1200"/>
              <a:buChar char="•"/>
            </a:pPr>
            <a:r>
              <a:rPr lang="en"/>
              <a:t>Hysteresis allows fo the dual threshold action; this</a:t>
            </a:r>
            <a:endParaRPr/>
          </a:p>
          <a:p>
            <a:pPr indent="0" lvl="0" marL="520700" rtl="0" algn="l">
              <a:spcBef>
                <a:spcPts val="800"/>
              </a:spcBef>
              <a:spcAft>
                <a:spcPts val="0"/>
              </a:spcAft>
              <a:buNone/>
            </a:pPr>
            <a:r>
              <a:rPr lang="en" sz="1500"/>
              <a:t>Gives a sort of pseudo memory and it can</a:t>
            </a:r>
            <a:endParaRPr sz="1500"/>
          </a:p>
          <a:p>
            <a:pPr indent="0" lvl="0" marL="520700" rtl="0" algn="l">
              <a:spcBef>
                <a:spcPts val="800"/>
              </a:spcBef>
              <a:spcAft>
                <a:spcPts val="0"/>
              </a:spcAft>
              <a:buNone/>
            </a:pPr>
            <a:r>
              <a:rPr lang="en" sz="1500"/>
              <a:t>Act as a sort of flip flop.</a:t>
            </a:r>
            <a:endParaRPr sz="1500"/>
          </a:p>
        </p:txBody>
      </p:sp>
      <p:pic>
        <p:nvPicPr>
          <p:cNvPr id="289" name="Google Shape;289;p41"/>
          <p:cNvPicPr preferRelativeResize="0"/>
          <p:nvPr/>
        </p:nvPicPr>
        <p:blipFill rotWithShape="1">
          <a:blip r:embed="rId3">
            <a:alphaModFix/>
          </a:blip>
          <a:srcRect b="0" l="0" r="0" t="0"/>
          <a:stretch/>
        </p:blipFill>
        <p:spPr>
          <a:xfrm>
            <a:off x="5659342" y="2571751"/>
            <a:ext cx="3340157" cy="2502250"/>
          </a:xfrm>
          <a:prstGeom prst="rect">
            <a:avLst/>
          </a:prstGeom>
          <a:noFill/>
          <a:ln>
            <a:noFill/>
          </a:ln>
        </p:spPr>
      </p:pic>
      <p:sp>
        <p:nvSpPr>
          <p:cNvPr id="290" name="Google Shape;290;p41"/>
          <p:cNvSpPr txBox="1"/>
          <p:nvPr/>
        </p:nvSpPr>
        <p:spPr>
          <a:xfrm>
            <a:off x="8360700" y="4743300"/>
            <a:ext cx="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Mel</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LIGHTNING PROTECTION</a:t>
            </a:r>
            <a:endParaRPr/>
          </a:p>
        </p:txBody>
      </p:sp>
      <p:sp>
        <p:nvSpPr>
          <p:cNvPr id="296" name="Google Shape;296;p42"/>
          <p:cNvSpPr txBox="1"/>
          <p:nvPr>
            <p:ph idx="1" type="body"/>
          </p:nvPr>
        </p:nvSpPr>
        <p:spPr>
          <a:xfrm>
            <a:off x="514350" y="1397401"/>
            <a:ext cx="8115300" cy="33318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None/>
            </a:pPr>
            <a:r>
              <a:rPr lang="en"/>
              <a:t>TVS</a:t>
            </a:r>
            <a:endParaRPr/>
          </a:p>
          <a:p>
            <a:pPr indent="-177800" lvl="0" marL="177800" rtl="0" algn="l">
              <a:spcBef>
                <a:spcPts val="800"/>
              </a:spcBef>
              <a:spcAft>
                <a:spcPts val="0"/>
              </a:spcAft>
              <a:buSzPts val="1400"/>
              <a:buChar char="•"/>
            </a:pPr>
            <a:r>
              <a:rPr lang="en"/>
              <a:t>TVS (Transient Voltage Suppression diode) have similar characteristic to zener diode</a:t>
            </a:r>
            <a:endParaRPr/>
          </a:p>
          <a:p>
            <a:pPr indent="-177800" lvl="0" marL="177800" rtl="0" algn="l">
              <a:spcBef>
                <a:spcPts val="800"/>
              </a:spcBef>
              <a:spcAft>
                <a:spcPts val="0"/>
              </a:spcAft>
              <a:buSzPts val="1400"/>
              <a:buChar char="•"/>
            </a:pPr>
            <a:r>
              <a:rPr lang="en"/>
              <a:t>TVS are used for  transients from indirect effects of lighting protection. </a:t>
            </a:r>
            <a:endParaRPr/>
          </a:p>
          <a:p>
            <a:pPr indent="-184150" lvl="0" marL="177800" rtl="0" algn="l">
              <a:lnSpc>
                <a:spcPct val="90000"/>
              </a:lnSpc>
              <a:spcBef>
                <a:spcPts val="0"/>
              </a:spcBef>
              <a:spcAft>
                <a:spcPts val="0"/>
              </a:spcAft>
              <a:buClr>
                <a:schemeClr val="lt1"/>
              </a:buClr>
              <a:buSzPts val="1700"/>
              <a:buChar char="•"/>
            </a:pPr>
            <a:r>
              <a:rPr lang="en"/>
              <a:t>When transients from indirect effects of lighting do occur, the TVS will stun current from the transient to ground. It will also set voltage across it to its break down voltage </a:t>
            </a:r>
            <a:endParaRPr/>
          </a:p>
          <a:p>
            <a:pPr indent="-177800" lvl="1" marL="520700" rtl="0" algn="l">
              <a:lnSpc>
                <a:spcPct val="90000"/>
              </a:lnSpc>
              <a:spcBef>
                <a:spcPts val="0"/>
              </a:spcBef>
              <a:spcAft>
                <a:spcPts val="0"/>
              </a:spcAft>
              <a:buSzPts val="1400"/>
              <a:buChar char="•"/>
            </a:pPr>
            <a:r>
              <a:rPr lang="en"/>
              <a:t>Best to select TVS with break down voltage above normal voltage across TVS as to have TVS off the majority of time, and only on during </a:t>
            </a:r>
            <a:r>
              <a:rPr lang="en"/>
              <a:t>transients</a:t>
            </a:r>
            <a:r>
              <a:rPr lang="en"/>
              <a:t> from indirect effects of lightning.</a:t>
            </a:r>
            <a:endParaRPr/>
          </a:p>
          <a:p>
            <a:pPr indent="0" lvl="0" marL="0" rtl="0" algn="l">
              <a:lnSpc>
                <a:spcPct val="90000"/>
              </a:lnSpc>
              <a:spcBef>
                <a:spcPts val="0"/>
              </a:spcBef>
              <a:spcAft>
                <a:spcPts val="0"/>
              </a:spcAft>
              <a:buNone/>
            </a:pPr>
            <a:r>
              <a:rPr lang="en"/>
              <a:t>MOSFET</a:t>
            </a:r>
            <a:endParaRPr/>
          </a:p>
          <a:p>
            <a:pPr indent="-184150" lvl="0" marL="177800" rtl="0" algn="l">
              <a:lnSpc>
                <a:spcPct val="90000"/>
              </a:lnSpc>
              <a:spcBef>
                <a:spcPts val="800"/>
              </a:spcBef>
              <a:spcAft>
                <a:spcPts val="0"/>
              </a:spcAft>
              <a:buClr>
                <a:schemeClr val="lt1"/>
              </a:buClr>
              <a:buSzPts val="1700"/>
              <a:buChar char="•"/>
            </a:pPr>
            <a:r>
              <a:rPr lang="en"/>
              <a:t>Textron provided us MOSFET that will protect against indirect effects of </a:t>
            </a:r>
            <a:r>
              <a:rPr lang="en"/>
              <a:t>lightning</a:t>
            </a:r>
            <a:r>
              <a:rPr lang="en"/>
              <a:t> </a:t>
            </a:r>
            <a:endParaRPr/>
          </a:p>
        </p:txBody>
      </p:sp>
      <p:pic>
        <p:nvPicPr>
          <p:cNvPr id="297" name="Google Shape;297;p42"/>
          <p:cNvPicPr preferRelativeResize="0"/>
          <p:nvPr/>
        </p:nvPicPr>
        <p:blipFill>
          <a:blip r:embed="rId3">
            <a:alphaModFix/>
          </a:blip>
          <a:stretch>
            <a:fillRect/>
          </a:stretch>
        </p:blipFill>
        <p:spPr>
          <a:xfrm>
            <a:off x="143075" y="127850"/>
            <a:ext cx="1543802" cy="1157851"/>
          </a:xfrm>
          <a:prstGeom prst="rect">
            <a:avLst/>
          </a:prstGeom>
          <a:noFill/>
          <a:ln>
            <a:noFill/>
          </a:ln>
        </p:spPr>
      </p:pic>
      <p:sp>
        <p:nvSpPr>
          <p:cNvPr id="298" name="Google Shape;298;p42"/>
          <p:cNvSpPr txBox="1"/>
          <p:nvPr/>
        </p:nvSpPr>
        <p:spPr>
          <a:xfrm>
            <a:off x="8155800" y="4743300"/>
            <a:ext cx="9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Ayham </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VOLTAGE REGULATION</a:t>
            </a:r>
            <a:endParaRPr/>
          </a:p>
        </p:txBody>
      </p:sp>
      <p:sp>
        <p:nvSpPr>
          <p:cNvPr id="304" name="Google Shape;304;p43"/>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184150" lvl="0" marL="177800" rtl="0" algn="l">
              <a:lnSpc>
                <a:spcPct val="90000"/>
              </a:lnSpc>
              <a:spcBef>
                <a:spcPts val="0"/>
              </a:spcBef>
              <a:spcAft>
                <a:spcPts val="0"/>
              </a:spcAft>
              <a:buClr>
                <a:schemeClr val="lt1"/>
              </a:buClr>
              <a:buSzPts val="1700"/>
              <a:buChar char="•"/>
            </a:pPr>
            <a:r>
              <a:rPr lang="en"/>
              <a:t>Linear Voltage Regulator</a:t>
            </a:r>
            <a:endParaRPr/>
          </a:p>
          <a:p>
            <a:pPr indent="-177800" lvl="1" marL="520700" rtl="0" algn="l">
              <a:lnSpc>
                <a:spcPct val="90000"/>
              </a:lnSpc>
              <a:spcBef>
                <a:spcPts val="0"/>
              </a:spcBef>
              <a:spcAft>
                <a:spcPts val="0"/>
              </a:spcAft>
              <a:buSzPts val="1400"/>
              <a:buChar char="•"/>
            </a:pPr>
            <a:r>
              <a:rPr lang="en"/>
              <a:t>We will be using a IC chip voltage regulator</a:t>
            </a:r>
            <a:endParaRPr/>
          </a:p>
          <a:p>
            <a:pPr indent="-177800" lvl="1" marL="520700" rtl="0" algn="l">
              <a:lnSpc>
                <a:spcPct val="90000"/>
              </a:lnSpc>
              <a:spcBef>
                <a:spcPts val="0"/>
              </a:spcBef>
              <a:spcAft>
                <a:spcPts val="0"/>
              </a:spcAft>
              <a:buSzPts val="1400"/>
              <a:buChar char="•"/>
            </a:pPr>
            <a:r>
              <a:rPr lang="en"/>
              <a:t>There will be a TVS just before the voltage regulator</a:t>
            </a:r>
            <a:endParaRPr/>
          </a:p>
          <a:p>
            <a:pPr indent="-177800" lvl="1" marL="520700" rtl="0" algn="l">
              <a:lnSpc>
                <a:spcPct val="90000"/>
              </a:lnSpc>
              <a:spcBef>
                <a:spcPts val="0"/>
              </a:spcBef>
              <a:spcAft>
                <a:spcPts val="0"/>
              </a:spcAft>
              <a:buSzPts val="1400"/>
              <a:buChar char="•"/>
            </a:pPr>
            <a:r>
              <a:rPr lang="en"/>
              <a:t>We will have to be careful in selecting the IC for this voltage regulator</a:t>
            </a:r>
            <a:endParaRPr/>
          </a:p>
          <a:p>
            <a:pPr indent="-177800" lvl="2" marL="863600" rtl="0" algn="l">
              <a:lnSpc>
                <a:spcPct val="90000"/>
              </a:lnSpc>
              <a:spcBef>
                <a:spcPts val="0"/>
              </a:spcBef>
              <a:spcAft>
                <a:spcPts val="0"/>
              </a:spcAft>
              <a:buSzPts val="1400"/>
              <a:buChar char="•"/>
            </a:pPr>
            <a:r>
              <a:rPr lang="en"/>
              <a:t>Make sure it is an </a:t>
            </a:r>
            <a:r>
              <a:rPr lang="en"/>
              <a:t>industry</a:t>
            </a:r>
            <a:r>
              <a:rPr lang="en"/>
              <a:t> standard that will </a:t>
            </a:r>
            <a:r>
              <a:rPr lang="en"/>
              <a:t>likely</a:t>
            </a:r>
            <a:r>
              <a:rPr lang="en"/>
              <a:t> never go </a:t>
            </a:r>
            <a:r>
              <a:rPr lang="en" sz="1500"/>
              <a:t>obsolete</a:t>
            </a:r>
            <a:endParaRPr sz="1500"/>
          </a:p>
          <a:p>
            <a:pPr indent="-177800" lvl="2" marL="863600" rtl="0" algn="l">
              <a:lnSpc>
                <a:spcPct val="90000"/>
              </a:lnSpc>
              <a:spcBef>
                <a:spcPts val="0"/>
              </a:spcBef>
              <a:spcAft>
                <a:spcPts val="0"/>
              </a:spcAft>
              <a:buSzPts val="1400"/>
              <a:buChar char="•"/>
            </a:pPr>
            <a:r>
              <a:rPr lang="en" sz="1500"/>
              <a:t>Make sure it is rated for TVS breakdown voltage (or at very least 80V)</a:t>
            </a:r>
            <a:endParaRPr sz="1500"/>
          </a:p>
        </p:txBody>
      </p:sp>
      <p:pic>
        <p:nvPicPr>
          <p:cNvPr id="305" name="Google Shape;305;p43"/>
          <p:cNvPicPr preferRelativeResize="0"/>
          <p:nvPr/>
        </p:nvPicPr>
        <p:blipFill>
          <a:blip r:embed="rId3">
            <a:alphaModFix/>
          </a:blip>
          <a:stretch>
            <a:fillRect/>
          </a:stretch>
        </p:blipFill>
        <p:spPr>
          <a:xfrm>
            <a:off x="1325963" y="3002500"/>
            <a:ext cx="3000375" cy="1905000"/>
          </a:xfrm>
          <a:prstGeom prst="rect">
            <a:avLst/>
          </a:prstGeom>
          <a:noFill/>
          <a:ln>
            <a:noFill/>
          </a:ln>
        </p:spPr>
      </p:pic>
      <p:sp>
        <p:nvSpPr>
          <p:cNvPr id="306" name="Google Shape;306;p43"/>
          <p:cNvSpPr txBox="1"/>
          <p:nvPr/>
        </p:nvSpPr>
        <p:spPr>
          <a:xfrm>
            <a:off x="8360700" y="4743300"/>
            <a:ext cx="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Cody</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CITATIONS</a:t>
            </a:r>
            <a:endParaRPr/>
          </a:p>
        </p:txBody>
      </p:sp>
      <p:sp>
        <p:nvSpPr>
          <p:cNvPr id="312" name="Google Shape;312;p44"/>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76200" lvl="0" marL="177800" rtl="0" algn="l">
              <a:lnSpc>
                <a:spcPct val="90000"/>
              </a:lnSpc>
              <a:spcBef>
                <a:spcPts val="0"/>
              </a:spcBef>
              <a:spcAft>
                <a:spcPts val="0"/>
              </a:spcAft>
              <a:buClr>
                <a:schemeClr val="lt1"/>
              </a:buClr>
              <a:buSzPts val="1700"/>
              <a:buNone/>
            </a:pPr>
            <a:r>
              <a:rPr lang="en"/>
              <a:t>NE555</a:t>
            </a:r>
            <a:endParaRPr/>
          </a:p>
          <a:p>
            <a:pPr indent="-76200" lvl="0" marL="177800" rtl="0" algn="l">
              <a:lnSpc>
                <a:spcPct val="90000"/>
              </a:lnSpc>
              <a:spcBef>
                <a:spcPts val="0"/>
              </a:spcBef>
              <a:spcAft>
                <a:spcPts val="0"/>
              </a:spcAft>
              <a:buClr>
                <a:schemeClr val="lt1"/>
              </a:buClr>
              <a:buSzPts val="1700"/>
              <a:buNone/>
            </a:pPr>
            <a:r>
              <a:rPr lang="en" u="sng">
                <a:solidFill>
                  <a:schemeClr val="hlink"/>
                </a:solidFill>
                <a:hlinkClick r:id="rId3"/>
              </a:rPr>
              <a:t>https://www.nutsvolts.com/magazine/article/555-monostable-circuits</a:t>
            </a:r>
            <a:endParaRPr/>
          </a:p>
          <a:p>
            <a:pPr indent="-76200" lvl="0" marL="177800" rtl="0" algn="l">
              <a:lnSpc>
                <a:spcPct val="90000"/>
              </a:lnSpc>
              <a:spcBef>
                <a:spcPts val="0"/>
              </a:spcBef>
              <a:spcAft>
                <a:spcPts val="0"/>
              </a:spcAft>
              <a:buClr>
                <a:schemeClr val="lt1"/>
              </a:buClr>
              <a:buSzPts val="1700"/>
              <a:buNone/>
            </a:pPr>
            <a:r>
              <a:rPr lang="en"/>
              <a:t>TVS </a:t>
            </a:r>
            <a:endParaRPr/>
          </a:p>
          <a:p>
            <a:pPr indent="-76200" lvl="0" marL="177800" rtl="0" algn="l">
              <a:lnSpc>
                <a:spcPct val="90000"/>
              </a:lnSpc>
              <a:spcBef>
                <a:spcPts val="0"/>
              </a:spcBef>
              <a:spcAft>
                <a:spcPts val="0"/>
              </a:spcAft>
              <a:buClr>
                <a:schemeClr val="lt1"/>
              </a:buClr>
              <a:buSzPts val="1700"/>
              <a:buNone/>
            </a:pPr>
            <a:r>
              <a:rPr lang="en" u="sng">
                <a:solidFill>
                  <a:schemeClr val="hlink"/>
                </a:solidFill>
                <a:hlinkClick r:id="rId4"/>
              </a:rPr>
              <a:t>https://en.wikipedia.org/wiki/Transient-voltage-suppression_diode#/media/File:Transils-01.jpeg</a:t>
            </a:r>
            <a:endParaRPr/>
          </a:p>
          <a:p>
            <a:pPr indent="-76200" lvl="0" marL="177800" rtl="0" algn="l">
              <a:lnSpc>
                <a:spcPct val="90000"/>
              </a:lnSpc>
              <a:spcBef>
                <a:spcPts val="0"/>
              </a:spcBef>
              <a:spcAft>
                <a:spcPts val="0"/>
              </a:spcAft>
              <a:buClr>
                <a:schemeClr val="lt1"/>
              </a:buClr>
              <a:buSzPts val="1700"/>
              <a:buNone/>
            </a:pPr>
            <a:r>
              <a:rPr lang="en"/>
              <a:t>Voltage Regulator</a:t>
            </a:r>
            <a:endParaRPr/>
          </a:p>
          <a:p>
            <a:pPr indent="-76200" lvl="0" marL="177800" rtl="0" algn="l">
              <a:lnSpc>
                <a:spcPct val="90000"/>
              </a:lnSpc>
              <a:spcBef>
                <a:spcPts val="0"/>
              </a:spcBef>
              <a:spcAft>
                <a:spcPts val="0"/>
              </a:spcAft>
              <a:buClr>
                <a:schemeClr val="lt1"/>
              </a:buClr>
              <a:buSzPts val="1700"/>
              <a:buNone/>
            </a:pPr>
            <a:r>
              <a:rPr lang="en" u="sng">
                <a:solidFill>
                  <a:schemeClr val="hlink"/>
                </a:solidFill>
                <a:hlinkClick r:id="rId5"/>
              </a:rPr>
              <a:t>https://il.farnell.com/stmicroelectronics/l78l05abz/ic-reg-ldo-5v-100ma-to-92/dp/1564312</a:t>
            </a:r>
            <a:endParaRPr/>
          </a:p>
          <a:p>
            <a:pPr indent="-76200" lvl="0" marL="177800" rtl="0" algn="l">
              <a:lnSpc>
                <a:spcPct val="90000"/>
              </a:lnSpc>
              <a:spcBef>
                <a:spcPts val="0"/>
              </a:spcBef>
              <a:spcAft>
                <a:spcPts val="0"/>
              </a:spcAft>
              <a:buClr>
                <a:schemeClr val="lt1"/>
              </a:buClr>
              <a:buSzPts val="17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idx="4294967295" type="title"/>
          </p:nvPr>
        </p:nvSpPr>
        <p:spPr>
          <a:xfrm>
            <a:off x="1099425" y="578025"/>
            <a:ext cx="6457800" cy="9651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PROJECT DESCRIPTION</a:t>
            </a:r>
            <a:endParaRPr/>
          </a:p>
        </p:txBody>
      </p:sp>
      <p:sp>
        <p:nvSpPr>
          <p:cNvPr id="197" name="Google Shape;197;p32"/>
          <p:cNvSpPr txBox="1"/>
          <p:nvPr>
            <p:ph idx="4294967295" type="body"/>
          </p:nvPr>
        </p:nvSpPr>
        <p:spPr>
          <a:xfrm>
            <a:off x="514350" y="1645920"/>
            <a:ext cx="8115300" cy="3018000"/>
          </a:xfrm>
          <a:prstGeom prst="rect">
            <a:avLst/>
          </a:prstGeom>
          <a:noFill/>
          <a:ln>
            <a:noFill/>
          </a:ln>
        </p:spPr>
        <p:txBody>
          <a:bodyPr anchorCtr="0" anchor="t" bIns="34275" lIns="68575" spcFirstLastPara="1" rIns="68575" wrap="square" tIns="34275">
            <a:normAutofit/>
          </a:bodyPr>
          <a:lstStyle/>
          <a:p>
            <a:pPr indent="-228600" lvl="0" marL="177800" rtl="0" algn="l">
              <a:lnSpc>
                <a:spcPct val="90000"/>
              </a:lnSpc>
              <a:spcBef>
                <a:spcPts val="0"/>
              </a:spcBef>
              <a:spcAft>
                <a:spcPts val="0"/>
              </a:spcAft>
              <a:buClr>
                <a:schemeClr val="lt1"/>
              </a:buClr>
              <a:buSzPts val="2400"/>
              <a:buChar char="•"/>
            </a:pPr>
            <a:r>
              <a:rPr lang="en" sz="2400"/>
              <a:t>The goal of this project is to develop a circuit that will monitor the tachometer output of a brushless DC cooling fan and provide an output indicator to the pilot as to the fans operational status.</a:t>
            </a:r>
            <a:endParaRPr sz="2400"/>
          </a:p>
        </p:txBody>
      </p:sp>
      <p:sp>
        <p:nvSpPr>
          <p:cNvPr id="198" name="Google Shape;198;p32"/>
          <p:cNvSpPr txBox="1"/>
          <p:nvPr/>
        </p:nvSpPr>
        <p:spPr>
          <a:xfrm>
            <a:off x="8360700" y="4743300"/>
            <a:ext cx="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Cody</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1233475" y="548130"/>
            <a:ext cx="6457800" cy="969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REQUIREMENTS/CONSTRAINTS</a:t>
            </a:r>
            <a:endParaRPr/>
          </a:p>
        </p:txBody>
      </p:sp>
      <p:sp>
        <p:nvSpPr>
          <p:cNvPr id="204" name="Google Shape;204;p33"/>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209550" lvl="0" marL="177800" rtl="0" algn="l">
              <a:lnSpc>
                <a:spcPct val="90000"/>
              </a:lnSpc>
              <a:spcBef>
                <a:spcPts val="0"/>
              </a:spcBef>
              <a:spcAft>
                <a:spcPts val="0"/>
              </a:spcAft>
              <a:buClr>
                <a:schemeClr val="lt1"/>
              </a:buClr>
              <a:buSzPts val="2100"/>
              <a:buChar char="•"/>
            </a:pPr>
            <a:r>
              <a:rPr lang="en" sz="2100"/>
              <a:t>Environmental Requirements:</a:t>
            </a:r>
            <a:endParaRPr sz="2100"/>
          </a:p>
          <a:p>
            <a:pPr indent="-177800" lvl="1" marL="520700" rtl="0" algn="l">
              <a:lnSpc>
                <a:spcPct val="90000"/>
              </a:lnSpc>
              <a:spcBef>
                <a:spcPts val="0"/>
              </a:spcBef>
              <a:spcAft>
                <a:spcPts val="0"/>
              </a:spcAft>
              <a:buSzPts val="1400"/>
              <a:buChar char="•"/>
            </a:pPr>
            <a:r>
              <a:rPr lang="en"/>
              <a:t>Operable within -55 to 85 degrees Celsius</a:t>
            </a:r>
            <a:endParaRPr/>
          </a:p>
          <a:p>
            <a:pPr indent="-177800" lvl="1" marL="520700" rtl="0" algn="l">
              <a:lnSpc>
                <a:spcPct val="90000"/>
              </a:lnSpc>
              <a:spcBef>
                <a:spcPts val="0"/>
              </a:spcBef>
              <a:spcAft>
                <a:spcPts val="0"/>
              </a:spcAft>
              <a:buSzPts val="1400"/>
              <a:buChar char="•"/>
            </a:pPr>
            <a:r>
              <a:rPr lang="en"/>
              <a:t>Operable in altitudes from -1000 ft to 55,000 ft.</a:t>
            </a:r>
            <a:endParaRPr/>
          </a:p>
          <a:p>
            <a:pPr indent="-177800" lvl="1" marL="520700" rtl="0" algn="l">
              <a:lnSpc>
                <a:spcPct val="90000"/>
              </a:lnSpc>
              <a:spcBef>
                <a:spcPts val="0"/>
              </a:spcBef>
              <a:spcAft>
                <a:spcPts val="0"/>
              </a:spcAft>
              <a:buSzPts val="1400"/>
              <a:buChar char="•"/>
            </a:pPr>
            <a:r>
              <a:rPr lang="en"/>
              <a:t>Ensure it follows DO 160G sections 6, 8, and 22</a:t>
            </a:r>
            <a:endParaRPr/>
          </a:p>
          <a:p>
            <a:pPr indent="-177800" lvl="2" marL="863600" rtl="0" algn="l">
              <a:lnSpc>
                <a:spcPct val="90000"/>
              </a:lnSpc>
              <a:spcBef>
                <a:spcPts val="0"/>
              </a:spcBef>
              <a:spcAft>
                <a:spcPts val="0"/>
              </a:spcAft>
              <a:buSzPts val="1400"/>
              <a:buChar char="•"/>
            </a:pPr>
            <a:r>
              <a:rPr lang="en"/>
              <a:t>Humidity, Vibration, and Indirect effects of lightning</a:t>
            </a:r>
            <a:endParaRPr/>
          </a:p>
          <a:p>
            <a:pPr indent="0" lvl="0" marL="177800" rtl="0" algn="l">
              <a:lnSpc>
                <a:spcPct val="90000"/>
              </a:lnSpc>
              <a:spcBef>
                <a:spcPts val="800"/>
              </a:spcBef>
              <a:spcAft>
                <a:spcPts val="0"/>
              </a:spcAft>
              <a:buNone/>
            </a:pPr>
            <a:r>
              <a:t/>
            </a:r>
            <a:endParaRPr/>
          </a:p>
          <a:p>
            <a:pPr indent="-209550" lvl="0" marL="177800" rtl="0" algn="l">
              <a:spcBef>
                <a:spcPts val="0"/>
              </a:spcBef>
              <a:spcAft>
                <a:spcPts val="0"/>
              </a:spcAft>
              <a:buSzPts val="2100"/>
              <a:buChar char="•"/>
            </a:pPr>
            <a:r>
              <a:rPr lang="en" sz="2100"/>
              <a:t>Design Constraints</a:t>
            </a:r>
            <a:r>
              <a:rPr lang="en" sz="2100"/>
              <a:t>:</a:t>
            </a:r>
            <a:endParaRPr sz="2100"/>
          </a:p>
          <a:p>
            <a:pPr indent="-177800" lvl="1" marL="520700" rtl="0" algn="l">
              <a:spcBef>
                <a:spcPts val="0"/>
              </a:spcBef>
              <a:spcAft>
                <a:spcPts val="0"/>
              </a:spcAft>
              <a:buSzPts val="1400"/>
              <a:buChar char="•"/>
            </a:pPr>
            <a:r>
              <a:rPr lang="en"/>
              <a:t>Design should not utilize programmable parts as it would require additional testing.</a:t>
            </a:r>
            <a:endParaRPr/>
          </a:p>
          <a:p>
            <a:pPr indent="-177800" lvl="1" marL="520700" rtl="0" algn="l">
              <a:spcBef>
                <a:spcPts val="0"/>
              </a:spcBef>
              <a:spcAft>
                <a:spcPts val="0"/>
              </a:spcAft>
              <a:buSzPts val="1400"/>
              <a:buChar char="•"/>
            </a:pPr>
            <a:r>
              <a:rPr lang="en"/>
              <a:t>Use only generic easily source-able parts to avoid obsolescence issues</a:t>
            </a:r>
            <a:endParaRPr/>
          </a:p>
          <a:p>
            <a:pPr indent="-177800" lvl="1" marL="520700" rtl="0" algn="l">
              <a:spcBef>
                <a:spcPts val="0"/>
              </a:spcBef>
              <a:spcAft>
                <a:spcPts val="0"/>
              </a:spcAft>
              <a:buSzPts val="1400"/>
              <a:buChar char="•"/>
            </a:pPr>
            <a:r>
              <a:rPr lang="en"/>
              <a:t>Circuit must fit within a package sized: 0.5 x 0.5 x 1.5 inches</a:t>
            </a:r>
            <a:endParaRPr/>
          </a:p>
          <a:p>
            <a:pPr indent="-177800" lvl="1" marL="520700" rtl="0" algn="l">
              <a:spcBef>
                <a:spcPts val="0"/>
              </a:spcBef>
              <a:spcAft>
                <a:spcPts val="0"/>
              </a:spcAft>
              <a:buSzPts val="1400"/>
              <a:buChar char="•"/>
            </a:pPr>
            <a:r>
              <a:rPr lang="en"/>
              <a:t>Design must have minimal impact to the aircraft/maintenance crew.</a:t>
            </a:r>
            <a:endParaRPr/>
          </a:p>
        </p:txBody>
      </p:sp>
      <p:sp>
        <p:nvSpPr>
          <p:cNvPr id="205" name="Google Shape;205;p33"/>
          <p:cNvSpPr txBox="1"/>
          <p:nvPr/>
        </p:nvSpPr>
        <p:spPr>
          <a:xfrm>
            <a:off x="8360700" y="4743300"/>
            <a:ext cx="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Cody</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1343025" y="606805"/>
            <a:ext cx="6457800" cy="969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REQUIREMENTS/CONSTRAINTS CONT.</a:t>
            </a:r>
            <a:endParaRPr/>
          </a:p>
        </p:txBody>
      </p:sp>
      <p:sp>
        <p:nvSpPr>
          <p:cNvPr id="211" name="Google Shape;211;p34"/>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lnSpcReduction="20000"/>
          </a:bodyPr>
          <a:lstStyle/>
          <a:p>
            <a:pPr indent="-209550" lvl="0" marL="177800" rtl="0" algn="l">
              <a:lnSpc>
                <a:spcPct val="90000"/>
              </a:lnSpc>
              <a:spcBef>
                <a:spcPts val="0"/>
              </a:spcBef>
              <a:spcAft>
                <a:spcPts val="0"/>
              </a:spcAft>
              <a:buClr>
                <a:schemeClr val="lt1"/>
              </a:buClr>
              <a:buSzPts val="2100"/>
              <a:buChar char="•"/>
            </a:pPr>
            <a:r>
              <a:rPr lang="en" sz="2100"/>
              <a:t>Input Constraints:</a:t>
            </a:r>
            <a:endParaRPr sz="2100"/>
          </a:p>
          <a:p>
            <a:pPr indent="-177800" lvl="1" marL="520700" rtl="0" algn="l">
              <a:lnSpc>
                <a:spcPct val="90000"/>
              </a:lnSpc>
              <a:spcBef>
                <a:spcPts val="0"/>
              </a:spcBef>
              <a:spcAft>
                <a:spcPts val="0"/>
              </a:spcAft>
              <a:buSzPts val="1400"/>
              <a:buChar char="•"/>
            </a:pPr>
            <a:r>
              <a:rPr lang="en"/>
              <a:t>Powered by a 28 Vdc bus, but must operate reliably within 10 - 80 Vdc</a:t>
            </a:r>
            <a:endParaRPr/>
          </a:p>
          <a:p>
            <a:pPr indent="-177800" lvl="1" marL="520700" rtl="0" algn="l">
              <a:lnSpc>
                <a:spcPct val="90000"/>
              </a:lnSpc>
              <a:spcBef>
                <a:spcPts val="0"/>
              </a:spcBef>
              <a:spcAft>
                <a:spcPts val="0"/>
              </a:spcAft>
              <a:buSzPts val="1400"/>
              <a:buChar char="•"/>
            </a:pPr>
            <a:r>
              <a:rPr lang="en"/>
              <a:t>Tach signal must be filtered to avoid </a:t>
            </a:r>
            <a:r>
              <a:rPr lang="en"/>
              <a:t>unnecessary</a:t>
            </a:r>
            <a:r>
              <a:rPr lang="en"/>
              <a:t> triggering issues</a:t>
            </a:r>
            <a:endParaRPr/>
          </a:p>
          <a:p>
            <a:pPr indent="-177800" lvl="1" marL="520700" rtl="0" algn="l">
              <a:lnSpc>
                <a:spcPct val="90000"/>
              </a:lnSpc>
              <a:spcBef>
                <a:spcPts val="0"/>
              </a:spcBef>
              <a:spcAft>
                <a:spcPts val="0"/>
              </a:spcAft>
              <a:buSzPts val="1400"/>
              <a:buChar char="•"/>
            </a:pPr>
            <a:r>
              <a:rPr lang="en"/>
              <a:t>Tach will provide a 0-5 Vdc or 0-28 Vdc Square wave (</a:t>
            </a:r>
            <a:r>
              <a:rPr lang="en"/>
              <a:t>application</a:t>
            </a:r>
            <a:r>
              <a:rPr lang="en"/>
              <a:t> dependant)</a:t>
            </a:r>
            <a:endParaRPr/>
          </a:p>
          <a:p>
            <a:pPr indent="0" lvl="0" marL="520700" rtl="0" algn="l">
              <a:lnSpc>
                <a:spcPct val="90000"/>
              </a:lnSpc>
              <a:spcBef>
                <a:spcPts val="0"/>
              </a:spcBef>
              <a:spcAft>
                <a:spcPts val="0"/>
              </a:spcAft>
              <a:buNone/>
            </a:pPr>
            <a:r>
              <a:t/>
            </a:r>
            <a:endParaRPr sz="1500"/>
          </a:p>
          <a:p>
            <a:pPr indent="-209550" lvl="0" marL="177800" rtl="0" algn="l">
              <a:spcBef>
                <a:spcPts val="0"/>
              </a:spcBef>
              <a:spcAft>
                <a:spcPts val="0"/>
              </a:spcAft>
              <a:buSzPts val="2100"/>
              <a:buChar char="•"/>
            </a:pPr>
            <a:r>
              <a:rPr lang="en" sz="2100"/>
              <a:t>Out</a:t>
            </a:r>
            <a:r>
              <a:rPr lang="en" sz="2100"/>
              <a:t>put Constraints:</a:t>
            </a:r>
            <a:endParaRPr sz="2100"/>
          </a:p>
          <a:p>
            <a:pPr indent="-177800" lvl="1" marL="520700" rtl="0" algn="l">
              <a:spcBef>
                <a:spcPts val="0"/>
              </a:spcBef>
              <a:spcAft>
                <a:spcPts val="0"/>
              </a:spcAft>
              <a:buSzPts val="1400"/>
              <a:buChar char="•"/>
            </a:pPr>
            <a:r>
              <a:rPr lang="en"/>
              <a:t>Should provide a discrete output</a:t>
            </a:r>
            <a:endParaRPr/>
          </a:p>
          <a:p>
            <a:pPr indent="-184150" lvl="2" marL="863600" rtl="0" algn="l">
              <a:spcBef>
                <a:spcPts val="0"/>
              </a:spcBef>
              <a:spcAft>
                <a:spcPts val="0"/>
              </a:spcAft>
              <a:buSzPts val="1500"/>
              <a:buChar char="•"/>
            </a:pPr>
            <a:r>
              <a:rPr lang="en" sz="1500"/>
              <a:t>Output should go to ground when the fan’s RPM is ABOVE a defined threshold and must be able to sink 1 amp continuously when providing ground</a:t>
            </a:r>
            <a:endParaRPr sz="1500"/>
          </a:p>
          <a:p>
            <a:pPr indent="-184150" lvl="2" marL="863600" rtl="0" algn="l">
              <a:spcBef>
                <a:spcPts val="0"/>
              </a:spcBef>
              <a:spcAft>
                <a:spcPts val="0"/>
              </a:spcAft>
              <a:buSzPts val="1500"/>
              <a:buChar char="•"/>
            </a:pPr>
            <a:r>
              <a:rPr lang="en" sz="1500"/>
              <a:t>Otherwise, the  output should provide an open (high impedance) output  if the tach input frequency is LESS than the defined threshold minus a hysteresis value; the intent of the hysteresis is to ensure the Indicated output does not oscillate whenever the tachometer input frequency is operating at, or near, the defined threshold frequency.</a:t>
            </a:r>
            <a:endParaRPr sz="1500"/>
          </a:p>
          <a:p>
            <a:pPr indent="0" lvl="0" marL="520700" rtl="0" algn="l">
              <a:spcBef>
                <a:spcPts val="0"/>
              </a:spcBef>
              <a:spcAft>
                <a:spcPts val="0"/>
              </a:spcAft>
              <a:buNone/>
            </a:pPr>
            <a:r>
              <a:t/>
            </a:r>
            <a:endParaRPr sz="1500"/>
          </a:p>
        </p:txBody>
      </p:sp>
      <p:sp>
        <p:nvSpPr>
          <p:cNvPr id="212" name="Google Shape;212;p34"/>
          <p:cNvSpPr txBox="1"/>
          <p:nvPr/>
        </p:nvSpPr>
        <p:spPr>
          <a:xfrm>
            <a:off x="8360700" y="4743300"/>
            <a:ext cx="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Cody</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1250225" y="497880"/>
            <a:ext cx="6457800" cy="969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Deliverables</a:t>
            </a:r>
            <a:endParaRPr/>
          </a:p>
        </p:txBody>
      </p:sp>
      <p:sp>
        <p:nvSpPr>
          <p:cNvPr id="218" name="Google Shape;218;p35"/>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209550" lvl="0" marL="177800" rtl="0" algn="l">
              <a:lnSpc>
                <a:spcPct val="90000"/>
              </a:lnSpc>
              <a:spcBef>
                <a:spcPts val="0"/>
              </a:spcBef>
              <a:spcAft>
                <a:spcPts val="0"/>
              </a:spcAft>
              <a:buClr>
                <a:schemeClr val="lt1"/>
              </a:buClr>
              <a:buSzPts val="2100"/>
              <a:buChar char="•"/>
            </a:pPr>
            <a:r>
              <a:rPr lang="en" sz="2100"/>
              <a:t>PCB Schematic files</a:t>
            </a:r>
            <a:endParaRPr sz="2100"/>
          </a:p>
          <a:p>
            <a:pPr indent="-209550" lvl="0" marL="177800" rtl="0" algn="l">
              <a:lnSpc>
                <a:spcPct val="90000"/>
              </a:lnSpc>
              <a:spcBef>
                <a:spcPts val="800"/>
              </a:spcBef>
              <a:spcAft>
                <a:spcPts val="0"/>
              </a:spcAft>
              <a:buClr>
                <a:schemeClr val="lt1"/>
              </a:buClr>
              <a:buSzPts val="2100"/>
              <a:buChar char="•"/>
            </a:pPr>
            <a:r>
              <a:rPr lang="en" sz="2100"/>
              <a:t>PCB Layout files</a:t>
            </a:r>
            <a:endParaRPr sz="2100"/>
          </a:p>
          <a:p>
            <a:pPr indent="-209550" lvl="0" marL="177800" rtl="0" algn="l">
              <a:lnSpc>
                <a:spcPct val="90000"/>
              </a:lnSpc>
              <a:spcBef>
                <a:spcPts val="800"/>
              </a:spcBef>
              <a:spcAft>
                <a:spcPts val="0"/>
              </a:spcAft>
              <a:buClr>
                <a:schemeClr val="lt1"/>
              </a:buClr>
              <a:buSzPts val="2100"/>
              <a:buChar char="•"/>
            </a:pPr>
            <a:r>
              <a:rPr lang="en" sz="2100"/>
              <a:t>Package design files</a:t>
            </a:r>
            <a:endParaRPr sz="2100"/>
          </a:p>
          <a:p>
            <a:pPr indent="-209550" lvl="0" marL="177800" rtl="0" algn="l">
              <a:lnSpc>
                <a:spcPct val="90000"/>
              </a:lnSpc>
              <a:spcBef>
                <a:spcPts val="800"/>
              </a:spcBef>
              <a:spcAft>
                <a:spcPts val="0"/>
              </a:spcAft>
              <a:buClr>
                <a:schemeClr val="lt1"/>
              </a:buClr>
              <a:buSzPts val="2100"/>
              <a:buChar char="•"/>
            </a:pPr>
            <a:r>
              <a:rPr lang="en" sz="2100"/>
              <a:t>Project report</a:t>
            </a:r>
            <a:endParaRPr sz="2100"/>
          </a:p>
          <a:p>
            <a:pPr indent="-177800" lvl="1" marL="520700" rtl="0" algn="l">
              <a:lnSpc>
                <a:spcPct val="90000"/>
              </a:lnSpc>
              <a:spcBef>
                <a:spcPts val="800"/>
              </a:spcBef>
              <a:spcAft>
                <a:spcPts val="0"/>
              </a:spcAft>
              <a:buSzPts val="1400"/>
              <a:buChar char="•"/>
            </a:pPr>
            <a:r>
              <a:rPr lang="en"/>
              <a:t>Detailed functional description</a:t>
            </a:r>
            <a:endParaRPr/>
          </a:p>
          <a:p>
            <a:pPr indent="-177800" lvl="1" marL="520700" rtl="0" algn="l">
              <a:lnSpc>
                <a:spcPct val="90000"/>
              </a:lnSpc>
              <a:spcBef>
                <a:spcPts val="800"/>
              </a:spcBef>
              <a:spcAft>
                <a:spcPts val="0"/>
              </a:spcAft>
              <a:buSzPts val="1400"/>
              <a:buChar char="•"/>
            </a:pPr>
            <a:r>
              <a:rPr lang="en"/>
              <a:t>Instructions of how to set the </a:t>
            </a:r>
            <a:r>
              <a:rPr lang="en"/>
              <a:t>frequency</a:t>
            </a:r>
            <a:r>
              <a:rPr lang="en"/>
              <a:t> threshold and </a:t>
            </a:r>
            <a:r>
              <a:rPr lang="en"/>
              <a:t>hysteresis</a:t>
            </a:r>
            <a:r>
              <a:rPr lang="en"/>
              <a:t> parameters for different applications</a:t>
            </a:r>
            <a:endParaRPr/>
          </a:p>
          <a:p>
            <a:pPr indent="-177800" lvl="1" marL="520700" rtl="0" algn="l">
              <a:lnSpc>
                <a:spcPct val="90000"/>
              </a:lnSpc>
              <a:spcBef>
                <a:spcPts val="800"/>
              </a:spcBef>
              <a:spcAft>
                <a:spcPts val="0"/>
              </a:spcAft>
              <a:buSzPts val="1400"/>
              <a:buChar char="•"/>
            </a:pPr>
            <a:r>
              <a:rPr lang="en"/>
              <a:t>Results from testing that was accomplished to prove out the design.</a:t>
            </a:r>
            <a:endParaRPr/>
          </a:p>
          <a:p>
            <a:pPr indent="0" lvl="0" marL="177800" rtl="0" algn="l">
              <a:lnSpc>
                <a:spcPct val="90000"/>
              </a:lnSpc>
              <a:spcBef>
                <a:spcPts val="800"/>
              </a:spcBef>
              <a:spcAft>
                <a:spcPts val="0"/>
              </a:spcAft>
              <a:buNone/>
            </a:pPr>
            <a:r>
              <a:t/>
            </a:r>
            <a:endParaRPr/>
          </a:p>
        </p:txBody>
      </p:sp>
      <p:sp>
        <p:nvSpPr>
          <p:cNvPr id="219" name="Google Shape;219;p35"/>
          <p:cNvSpPr txBox="1"/>
          <p:nvPr/>
        </p:nvSpPr>
        <p:spPr>
          <a:xfrm>
            <a:off x="8360700" y="4743300"/>
            <a:ext cx="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Cody</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2149337" y="336293"/>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FLOW CHART OF DESIGN</a:t>
            </a:r>
            <a:endParaRPr/>
          </a:p>
        </p:txBody>
      </p:sp>
      <p:sp>
        <p:nvSpPr>
          <p:cNvPr id="225" name="Google Shape;225;p36"/>
          <p:cNvSpPr/>
          <p:nvPr/>
        </p:nvSpPr>
        <p:spPr>
          <a:xfrm>
            <a:off x="536713" y="1147115"/>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Tachometer Input</a:t>
            </a:r>
            <a:endParaRPr sz="1100"/>
          </a:p>
        </p:txBody>
      </p:sp>
      <p:cxnSp>
        <p:nvCxnSpPr>
          <p:cNvPr id="226" name="Google Shape;226;p36"/>
          <p:cNvCxnSpPr>
            <a:stCxn id="225" idx="3"/>
          </p:cNvCxnSpPr>
          <p:nvPr/>
        </p:nvCxnSpPr>
        <p:spPr>
          <a:xfrm>
            <a:off x="2246243" y="1533499"/>
            <a:ext cx="934200" cy="0"/>
          </a:xfrm>
          <a:prstGeom prst="straightConnector1">
            <a:avLst/>
          </a:prstGeom>
          <a:noFill/>
          <a:ln cap="flat" cmpd="sng" w="57150">
            <a:solidFill>
              <a:schemeClr val="lt1"/>
            </a:solidFill>
            <a:prstDash val="solid"/>
            <a:round/>
            <a:headEnd len="sm" w="sm" type="none"/>
            <a:tailEnd len="med" w="med" type="triangle"/>
          </a:ln>
        </p:spPr>
      </p:cxnSp>
      <p:sp>
        <p:nvSpPr>
          <p:cNvPr id="227" name="Google Shape;227;p36"/>
          <p:cNvSpPr/>
          <p:nvPr/>
        </p:nvSpPr>
        <p:spPr>
          <a:xfrm>
            <a:off x="3180522" y="1147113"/>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Initial Filtering</a:t>
            </a:r>
            <a:endParaRPr sz="1100"/>
          </a:p>
        </p:txBody>
      </p:sp>
      <p:cxnSp>
        <p:nvCxnSpPr>
          <p:cNvPr id="228" name="Google Shape;228;p36"/>
          <p:cNvCxnSpPr/>
          <p:nvPr/>
        </p:nvCxnSpPr>
        <p:spPr>
          <a:xfrm>
            <a:off x="4890052" y="1533496"/>
            <a:ext cx="1054542" cy="0"/>
          </a:xfrm>
          <a:prstGeom prst="straightConnector1">
            <a:avLst/>
          </a:prstGeom>
          <a:noFill/>
          <a:ln cap="flat" cmpd="sng" w="57150">
            <a:solidFill>
              <a:schemeClr val="lt1"/>
            </a:solidFill>
            <a:prstDash val="solid"/>
            <a:round/>
            <a:headEnd len="sm" w="sm" type="none"/>
            <a:tailEnd len="med" w="med" type="triangle"/>
          </a:ln>
        </p:spPr>
      </p:cxnSp>
      <p:sp>
        <p:nvSpPr>
          <p:cNvPr id="229" name="Google Shape;229;p36"/>
          <p:cNvSpPr/>
          <p:nvPr/>
        </p:nvSpPr>
        <p:spPr>
          <a:xfrm>
            <a:off x="5963479" y="1147112"/>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PMW implemented by NE555 Timer</a:t>
            </a:r>
            <a:endParaRPr sz="1100"/>
          </a:p>
        </p:txBody>
      </p:sp>
      <p:cxnSp>
        <p:nvCxnSpPr>
          <p:cNvPr id="230" name="Google Shape;230;p36"/>
          <p:cNvCxnSpPr/>
          <p:nvPr/>
        </p:nvCxnSpPr>
        <p:spPr>
          <a:xfrm>
            <a:off x="6818244" y="1919880"/>
            <a:ext cx="0" cy="750790"/>
          </a:xfrm>
          <a:prstGeom prst="straightConnector1">
            <a:avLst/>
          </a:prstGeom>
          <a:noFill/>
          <a:ln cap="flat" cmpd="sng" w="57150">
            <a:solidFill>
              <a:schemeClr val="lt1"/>
            </a:solidFill>
            <a:prstDash val="solid"/>
            <a:round/>
            <a:headEnd len="sm" w="sm" type="none"/>
            <a:tailEnd len="med" w="med" type="triangle"/>
          </a:ln>
        </p:spPr>
      </p:cxnSp>
      <p:sp>
        <p:nvSpPr>
          <p:cNvPr id="231" name="Google Shape;231;p36"/>
          <p:cNvSpPr/>
          <p:nvPr/>
        </p:nvSpPr>
        <p:spPr>
          <a:xfrm>
            <a:off x="5944594" y="2670670"/>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Sallen Key Filter to average out the voltage to DC value</a:t>
            </a:r>
            <a:endParaRPr sz="1100"/>
          </a:p>
        </p:txBody>
      </p:sp>
      <p:cxnSp>
        <p:nvCxnSpPr>
          <p:cNvPr id="232" name="Google Shape;232;p36"/>
          <p:cNvCxnSpPr/>
          <p:nvPr/>
        </p:nvCxnSpPr>
        <p:spPr>
          <a:xfrm rot="10800000">
            <a:off x="4890052" y="3057053"/>
            <a:ext cx="1054542" cy="0"/>
          </a:xfrm>
          <a:prstGeom prst="straightConnector1">
            <a:avLst/>
          </a:prstGeom>
          <a:noFill/>
          <a:ln cap="flat" cmpd="sng" w="57150">
            <a:solidFill>
              <a:schemeClr val="lt1"/>
            </a:solidFill>
            <a:prstDash val="solid"/>
            <a:round/>
            <a:headEnd len="sm" w="sm" type="none"/>
            <a:tailEnd len="med" w="med" type="triangle"/>
          </a:ln>
        </p:spPr>
      </p:cxnSp>
      <p:sp>
        <p:nvSpPr>
          <p:cNvPr id="233" name="Google Shape;233;p36"/>
          <p:cNvSpPr/>
          <p:nvPr/>
        </p:nvSpPr>
        <p:spPr>
          <a:xfrm>
            <a:off x="3169588" y="2591629"/>
            <a:ext cx="1709530" cy="860853"/>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Century Gothic"/>
                <a:ea typeface="Century Gothic"/>
                <a:cs typeface="Century Gothic"/>
                <a:sym typeface="Century Gothic"/>
              </a:rPr>
              <a:t>Schmitt Trigger to compare average DC value to reference voltage</a:t>
            </a:r>
            <a:endParaRPr sz="1100"/>
          </a:p>
        </p:txBody>
      </p:sp>
      <p:cxnSp>
        <p:nvCxnSpPr>
          <p:cNvPr id="234" name="Google Shape;234;p36"/>
          <p:cNvCxnSpPr/>
          <p:nvPr/>
        </p:nvCxnSpPr>
        <p:spPr>
          <a:xfrm rot="10800000">
            <a:off x="2246243" y="2952692"/>
            <a:ext cx="923345" cy="0"/>
          </a:xfrm>
          <a:prstGeom prst="straightConnector1">
            <a:avLst/>
          </a:prstGeom>
          <a:noFill/>
          <a:ln cap="flat" cmpd="sng" w="57150">
            <a:solidFill>
              <a:schemeClr val="lt1"/>
            </a:solidFill>
            <a:prstDash val="solid"/>
            <a:round/>
            <a:headEnd len="sm" w="sm" type="none"/>
            <a:tailEnd len="med" w="med" type="triangle"/>
          </a:ln>
        </p:spPr>
      </p:cxnSp>
      <p:sp>
        <p:nvSpPr>
          <p:cNvPr id="235" name="Google Shape;235;p36"/>
          <p:cNvSpPr/>
          <p:nvPr/>
        </p:nvSpPr>
        <p:spPr>
          <a:xfrm>
            <a:off x="536713" y="2571750"/>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MOSFET open collector output</a:t>
            </a:r>
            <a:endParaRPr sz="1100"/>
          </a:p>
        </p:txBody>
      </p:sp>
      <p:sp>
        <p:nvSpPr>
          <p:cNvPr id="236" name="Google Shape;236;p36"/>
          <p:cNvSpPr/>
          <p:nvPr/>
        </p:nvSpPr>
        <p:spPr>
          <a:xfrm>
            <a:off x="439913" y="4079415"/>
            <a:ext cx="1709400" cy="772800"/>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Century Gothic"/>
                <a:ea typeface="Century Gothic"/>
                <a:cs typeface="Century Gothic"/>
                <a:sym typeface="Century Gothic"/>
              </a:rPr>
              <a:t>Power Bus</a:t>
            </a:r>
            <a:r>
              <a:rPr b="0" i="0" lang="en" sz="1400" u="none" cap="none" strike="noStrike">
                <a:solidFill>
                  <a:schemeClr val="lt1"/>
                </a:solidFill>
                <a:latin typeface="Century Gothic"/>
                <a:ea typeface="Century Gothic"/>
                <a:cs typeface="Century Gothic"/>
                <a:sym typeface="Century Gothic"/>
              </a:rPr>
              <a:t> Input</a:t>
            </a:r>
            <a:endParaRPr sz="1100"/>
          </a:p>
        </p:txBody>
      </p:sp>
      <p:sp>
        <p:nvSpPr>
          <p:cNvPr id="237" name="Google Shape;237;p36"/>
          <p:cNvSpPr/>
          <p:nvPr/>
        </p:nvSpPr>
        <p:spPr>
          <a:xfrm>
            <a:off x="3180588" y="4079415"/>
            <a:ext cx="1709400" cy="772800"/>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Century Gothic"/>
                <a:ea typeface="Century Gothic"/>
                <a:cs typeface="Century Gothic"/>
                <a:sym typeface="Century Gothic"/>
              </a:rPr>
              <a:t>TVS and Linear Voltage Regulator</a:t>
            </a:r>
            <a:endParaRPr sz="1100"/>
          </a:p>
        </p:txBody>
      </p:sp>
      <p:cxnSp>
        <p:nvCxnSpPr>
          <p:cNvPr id="238" name="Google Shape;238;p36"/>
          <p:cNvCxnSpPr>
            <a:endCxn id="237" idx="1"/>
          </p:cNvCxnSpPr>
          <p:nvPr/>
        </p:nvCxnSpPr>
        <p:spPr>
          <a:xfrm>
            <a:off x="2149188" y="4456215"/>
            <a:ext cx="1031400" cy="9600"/>
          </a:xfrm>
          <a:prstGeom prst="straightConnector1">
            <a:avLst/>
          </a:prstGeom>
          <a:noFill/>
          <a:ln cap="flat" cmpd="sng" w="57150">
            <a:solidFill>
              <a:schemeClr val="lt1"/>
            </a:solidFill>
            <a:prstDash val="solid"/>
            <a:round/>
            <a:headEnd len="sm" w="sm" type="none"/>
            <a:tailEnd len="med" w="med" type="triangle"/>
          </a:ln>
        </p:spPr>
      </p:cxnSp>
      <p:cxnSp>
        <p:nvCxnSpPr>
          <p:cNvPr id="239" name="Google Shape;239;p36"/>
          <p:cNvCxnSpPr/>
          <p:nvPr/>
        </p:nvCxnSpPr>
        <p:spPr>
          <a:xfrm>
            <a:off x="4901613" y="4456215"/>
            <a:ext cx="1031400" cy="9600"/>
          </a:xfrm>
          <a:prstGeom prst="straightConnector1">
            <a:avLst/>
          </a:prstGeom>
          <a:noFill/>
          <a:ln cap="flat" cmpd="sng" w="57150">
            <a:solidFill>
              <a:schemeClr val="lt1"/>
            </a:solidFill>
            <a:prstDash val="solid"/>
            <a:round/>
            <a:headEnd len="sm" w="sm" type="none"/>
            <a:tailEnd len="med" w="med" type="triangle"/>
          </a:ln>
        </p:spPr>
      </p:cxnSp>
      <p:sp>
        <p:nvSpPr>
          <p:cNvPr id="240" name="Google Shape;240;p36"/>
          <p:cNvSpPr/>
          <p:nvPr/>
        </p:nvSpPr>
        <p:spPr>
          <a:xfrm>
            <a:off x="5963538" y="4079415"/>
            <a:ext cx="1709400" cy="772800"/>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Century Gothic"/>
                <a:ea typeface="Century Gothic"/>
                <a:cs typeface="Century Gothic"/>
                <a:sym typeface="Century Gothic"/>
              </a:rPr>
              <a:t>Vcc and ground for any active components</a:t>
            </a:r>
            <a:endParaRPr sz="1100"/>
          </a:p>
        </p:txBody>
      </p:sp>
      <p:sp>
        <p:nvSpPr>
          <p:cNvPr id="241" name="Google Shape;241;p36"/>
          <p:cNvSpPr txBox="1"/>
          <p:nvPr/>
        </p:nvSpPr>
        <p:spPr>
          <a:xfrm>
            <a:off x="8360700" y="4743300"/>
            <a:ext cx="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Cody</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555 TIMER</a:t>
            </a:r>
            <a:endParaRPr/>
          </a:p>
        </p:txBody>
      </p:sp>
      <p:sp>
        <p:nvSpPr>
          <p:cNvPr id="247" name="Google Shape;247;p37"/>
          <p:cNvSpPr txBox="1"/>
          <p:nvPr>
            <p:ph idx="1" type="body"/>
          </p:nvPr>
        </p:nvSpPr>
        <p:spPr>
          <a:xfrm>
            <a:off x="514350" y="1155500"/>
            <a:ext cx="5242800" cy="38445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a:t>Non-retriggerable Monostable Multibvibrator </a:t>
            </a:r>
            <a:endParaRPr/>
          </a:p>
          <a:p>
            <a:pPr indent="-177800" lvl="0" marL="177800" rtl="0" algn="l">
              <a:spcBef>
                <a:spcPts val="800"/>
              </a:spcBef>
              <a:spcAft>
                <a:spcPts val="0"/>
              </a:spcAft>
              <a:buSzPts val="1400"/>
              <a:buChar char="•"/>
            </a:pPr>
            <a:r>
              <a:rPr lang="en" sz="1400"/>
              <a:t>Vout would be high (Vcc)</a:t>
            </a:r>
            <a:endParaRPr/>
          </a:p>
          <a:p>
            <a:pPr indent="-177800" lvl="1" marL="520700" rtl="0" algn="l">
              <a:lnSpc>
                <a:spcPct val="90000"/>
              </a:lnSpc>
              <a:spcBef>
                <a:spcPts val="800"/>
              </a:spcBef>
              <a:spcAft>
                <a:spcPts val="0"/>
              </a:spcAft>
              <a:buSzPts val="1400"/>
              <a:buChar char="•"/>
            </a:pPr>
            <a:r>
              <a:rPr lang="en"/>
              <a:t>Trigger voltage must be low (less than Vcc/3). </a:t>
            </a:r>
            <a:r>
              <a:rPr lang="en"/>
              <a:t>Threshold voltage must be low (less than 2Vcc/3).	</a:t>
            </a:r>
            <a:endParaRPr/>
          </a:p>
          <a:p>
            <a:pPr indent="-177800" lvl="0" marL="177800" rtl="0" algn="l">
              <a:spcBef>
                <a:spcPts val="800"/>
              </a:spcBef>
              <a:spcAft>
                <a:spcPts val="0"/>
              </a:spcAft>
              <a:buSzPts val="1400"/>
              <a:buChar char="•"/>
            </a:pPr>
            <a:r>
              <a:rPr lang="en" sz="1400"/>
              <a:t>Vout will switch to low (ground)</a:t>
            </a:r>
            <a:endParaRPr/>
          </a:p>
          <a:p>
            <a:pPr indent="-177800" lvl="1" marL="520700" rtl="0" algn="l">
              <a:lnSpc>
                <a:spcPct val="90000"/>
              </a:lnSpc>
              <a:spcBef>
                <a:spcPts val="800"/>
              </a:spcBef>
              <a:spcAft>
                <a:spcPts val="0"/>
              </a:spcAft>
              <a:buSzPts val="1400"/>
              <a:buChar char="•"/>
            </a:pPr>
            <a:r>
              <a:rPr lang="en"/>
              <a:t>Trigger voltage must be high (great than Vcc/3). Threshold voltage  must be high (great than 2Vcc/3)</a:t>
            </a:r>
            <a:endParaRPr/>
          </a:p>
          <a:p>
            <a:pPr indent="0" lvl="0" marL="0" rtl="0" algn="l">
              <a:lnSpc>
                <a:spcPct val="90000"/>
              </a:lnSpc>
              <a:spcBef>
                <a:spcPts val="800"/>
              </a:spcBef>
              <a:spcAft>
                <a:spcPts val="0"/>
              </a:spcAft>
              <a:buNone/>
            </a:pPr>
            <a:r>
              <a:t/>
            </a:r>
            <a:endParaRPr/>
          </a:p>
          <a:p>
            <a:pPr indent="-177800" lvl="0" marL="177800" rtl="0" algn="l">
              <a:lnSpc>
                <a:spcPct val="90000"/>
              </a:lnSpc>
              <a:spcBef>
                <a:spcPts val="800"/>
              </a:spcBef>
              <a:spcAft>
                <a:spcPts val="0"/>
              </a:spcAft>
              <a:buSzPts val="1400"/>
              <a:buChar char="•"/>
            </a:pPr>
            <a:r>
              <a:rPr lang="en"/>
              <a:t>Threshold voltage is the voltage across capacitor C2 (see next slide)</a:t>
            </a:r>
            <a:endParaRPr/>
          </a:p>
          <a:p>
            <a:pPr indent="-177800" lvl="1" marL="520700" rtl="0" algn="l">
              <a:lnSpc>
                <a:spcPct val="90000"/>
              </a:lnSpc>
              <a:spcBef>
                <a:spcPts val="800"/>
              </a:spcBef>
              <a:spcAft>
                <a:spcPts val="0"/>
              </a:spcAft>
              <a:buSzPts val="1400"/>
              <a:buChar char="•"/>
            </a:pPr>
            <a:r>
              <a:rPr lang="en"/>
              <a:t>Time period of on cycle can be calculated with formula T = 1.1RC</a:t>
            </a:r>
            <a:endParaRPr/>
          </a:p>
        </p:txBody>
      </p:sp>
      <p:pic>
        <p:nvPicPr>
          <p:cNvPr id="248" name="Google Shape;248;p37"/>
          <p:cNvPicPr preferRelativeResize="0"/>
          <p:nvPr/>
        </p:nvPicPr>
        <p:blipFill>
          <a:blip r:embed="rId3">
            <a:alphaModFix/>
          </a:blip>
          <a:stretch>
            <a:fillRect/>
          </a:stretch>
        </p:blipFill>
        <p:spPr>
          <a:xfrm>
            <a:off x="5662567" y="1911475"/>
            <a:ext cx="3377658" cy="3018000"/>
          </a:xfrm>
          <a:prstGeom prst="rect">
            <a:avLst/>
          </a:prstGeom>
          <a:noFill/>
          <a:ln>
            <a:noFill/>
          </a:ln>
        </p:spPr>
      </p:pic>
      <p:pic>
        <p:nvPicPr>
          <p:cNvPr id="249" name="Google Shape;249;p37"/>
          <p:cNvPicPr preferRelativeResize="0"/>
          <p:nvPr/>
        </p:nvPicPr>
        <p:blipFill>
          <a:blip r:embed="rId4">
            <a:alphaModFix/>
          </a:blip>
          <a:stretch>
            <a:fillRect/>
          </a:stretch>
        </p:blipFill>
        <p:spPr>
          <a:xfrm>
            <a:off x="6317950" y="1301875"/>
            <a:ext cx="2457450" cy="609600"/>
          </a:xfrm>
          <a:prstGeom prst="rect">
            <a:avLst/>
          </a:prstGeom>
          <a:noFill/>
          <a:ln>
            <a:noFill/>
          </a:ln>
        </p:spPr>
      </p:pic>
      <p:sp>
        <p:nvSpPr>
          <p:cNvPr id="250" name="Google Shape;250;p37"/>
          <p:cNvSpPr txBox="1"/>
          <p:nvPr/>
        </p:nvSpPr>
        <p:spPr>
          <a:xfrm>
            <a:off x="8057900" y="4872400"/>
            <a:ext cx="10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Ayham</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2171700" y="573280"/>
            <a:ext cx="6457800" cy="969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None/>
            </a:pPr>
            <a:r>
              <a:rPr lang="en"/>
              <a:t>Differentiator</a:t>
            </a:r>
            <a:r>
              <a:rPr lang="en"/>
              <a:t> </a:t>
            </a:r>
            <a:endParaRPr/>
          </a:p>
        </p:txBody>
      </p:sp>
      <p:sp>
        <p:nvSpPr>
          <p:cNvPr id="256" name="Google Shape;256;p38"/>
          <p:cNvSpPr txBox="1"/>
          <p:nvPr>
            <p:ph idx="1" type="body"/>
          </p:nvPr>
        </p:nvSpPr>
        <p:spPr>
          <a:xfrm>
            <a:off x="514350" y="1645925"/>
            <a:ext cx="4547400" cy="3018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Differentiator</a:t>
            </a:r>
            <a:endParaRPr/>
          </a:p>
          <a:p>
            <a:pPr indent="-177800" lvl="0" marL="177800" rtl="0" algn="l">
              <a:spcBef>
                <a:spcPts val="800"/>
              </a:spcBef>
              <a:spcAft>
                <a:spcPts val="0"/>
              </a:spcAft>
              <a:buSzPts val="1400"/>
              <a:buChar char="•"/>
            </a:pPr>
            <a:r>
              <a:rPr lang="en"/>
              <a:t>Differentiator (high pass filter) is used for our trigger voltage. The use of a differentiator allows the signal to be low </a:t>
            </a:r>
            <a:r>
              <a:rPr b="1" lang="en"/>
              <a:t>only </a:t>
            </a:r>
            <a:r>
              <a:rPr lang="en"/>
              <a:t>at the falling edge (and a little after due to discharge)</a:t>
            </a:r>
            <a:endParaRPr/>
          </a:p>
          <a:p>
            <a:pPr indent="-177800" lvl="1" marL="520700" rtl="0" algn="l">
              <a:spcBef>
                <a:spcPts val="800"/>
              </a:spcBef>
              <a:spcAft>
                <a:spcPts val="0"/>
              </a:spcAft>
              <a:buSzPts val="1400"/>
              <a:buChar char="•"/>
            </a:pPr>
            <a:r>
              <a:rPr lang="en"/>
              <a:t>Vcc is used instead of ground to shift the signal up</a:t>
            </a:r>
            <a:endParaRPr/>
          </a:p>
          <a:p>
            <a:pPr indent="-177800" lvl="1" marL="520700" rtl="0" algn="l">
              <a:spcBef>
                <a:spcPts val="800"/>
              </a:spcBef>
              <a:spcAft>
                <a:spcPts val="0"/>
              </a:spcAft>
              <a:buSzPts val="1400"/>
              <a:buChar char="•"/>
            </a:pPr>
            <a:r>
              <a:rPr lang="en"/>
              <a:t>Diode is used to clip leading edge differentiation (would lead to a voltage of 2Vcc which could damage 555 timer chip) </a:t>
            </a:r>
            <a:endParaRPr/>
          </a:p>
        </p:txBody>
      </p:sp>
      <p:pic>
        <p:nvPicPr>
          <p:cNvPr id="257" name="Google Shape;257;p38"/>
          <p:cNvPicPr preferRelativeResize="0"/>
          <p:nvPr/>
        </p:nvPicPr>
        <p:blipFill>
          <a:blip r:embed="rId3">
            <a:alphaModFix/>
          </a:blip>
          <a:stretch>
            <a:fillRect/>
          </a:stretch>
        </p:blipFill>
        <p:spPr>
          <a:xfrm>
            <a:off x="3304613" y="381950"/>
            <a:ext cx="2657475" cy="1352550"/>
          </a:xfrm>
          <a:prstGeom prst="rect">
            <a:avLst/>
          </a:prstGeom>
          <a:noFill/>
          <a:ln>
            <a:noFill/>
          </a:ln>
        </p:spPr>
      </p:pic>
      <p:pic>
        <p:nvPicPr>
          <p:cNvPr id="258" name="Google Shape;258;p38"/>
          <p:cNvPicPr preferRelativeResize="0"/>
          <p:nvPr/>
        </p:nvPicPr>
        <p:blipFill>
          <a:blip r:embed="rId4">
            <a:alphaModFix/>
          </a:blip>
          <a:stretch>
            <a:fillRect/>
          </a:stretch>
        </p:blipFill>
        <p:spPr>
          <a:xfrm>
            <a:off x="5061750" y="2339548"/>
            <a:ext cx="4011675" cy="2660452"/>
          </a:xfrm>
          <a:prstGeom prst="rect">
            <a:avLst/>
          </a:prstGeom>
          <a:noFill/>
          <a:ln>
            <a:noFill/>
          </a:ln>
        </p:spPr>
      </p:pic>
      <p:sp>
        <p:nvSpPr>
          <p:cNvPr id="259" name="Google Shape;259;p38"/>
          <p:cNvSpPr txBox="1"/>
          <p:nvPr/>
        </p:nvSpPr>
        <p:spPr>
          <a:xfrm>
            <a:off x="8012725" y="4789550"/>
            <a:ext cx="11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Ayham</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9"/>
          <p:cNvPicPr preferRelativeResize="0"/>
          <p:nvPr/>
        </p:nvPicPr>
        <p:blipFill>
          <a:blip r:embed="rId3">
            <a:alphaModFix/>
          </a:blip>
          <a:stretch>
            <a:fillRect/>
          </a:stretch>
        </p:blipFill>
        <p:spPr>
          <a:xfrm>
            <a:off x="0" y="0"/>
            <a:ext cx="6074026" cy="1285875"/>
          </a:xfrm>
          <a:prstGeom prst="rect">
            <a:avLst/>
          </a:prstGeom>
          <a:noFill/>
          <a:ln>
            <a:noFill/>
          </a:ln>
        </p:spPr>
      </p:pic>
      <p:sp>
        <p:nvSpPr>
          <p:cNvPr id="265" name="Google Shape;265;p39"/>
          <p:cNvSpPr txBox="1"/>
          <p:nvPr>
            <p:ph type="title"/>
          </p:nvPr>
        </p:nvSpPr>
        <p:spPr>
          <a:xfrm>
            <a:off x="6123950" y="2893850"/>
            <a:ext cx="2966700" cy="2198400"/>
          </a:xfrm>
          <a:prstGeom prst="rect">
            <a:avLst/>
          </a:prstGeom>
        </p:spPr>
        <p:txBody>
          <a:bodyPr anchorCtr="0" anchor="ctr" bIns="34275" lIns="68575" spcFirstLastPara="1" rIns="68575" wrap="square" tIns="34275">
            <a:normAutofit/>
          </a:bodyPr>
          <a:lstStyle/>
          <a:p>
            <a:pPr indent="0" lvl="0" marL="0" rtl="0" algn="r">
              <a:spcBef>
                <a:spcPts val="800"/>
              </a:spcBef>
              <a:spcAft>
                <a:spcPts val="0"/>
              </a:spcAft>
              <a:buClr>
                <a:schemeClr val="dk1"/>
              </a:buClr>
              <a:buSzPts val="1100"/>
              <a:buFont typeface="Arial"/>
              <a:buNone/>
            </a:pPr>
            <a:r>
              <a:rPr lang="en"/>
              <a:t>Differentiator and Monostable Multibvibrator </a:t>
            </a:r>
            <a:endParaRPr/>
          </a:p>
        </p:txBody>
      </p:sp>
      <p:sp>
        <p:nvSpPr>
          <p:cNvPr id="266" name="Google Shape;266;p39"/>
          <p:cNvSpPr txBox="1"/>
          <p:nvPr/>
        </p:nvSpPr>
        <p:spPr>
          <a:xfrm>
            <a:off x="0" y="30125"/>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Tachometer voltage</a:t>
            </a:r>
            <a:endParaRPr>
              <a:solidFill>
                <a:schemeClr val="lt1"/>
              </a:solidFill>
              <a:latin typeface="Century Gothic"/>
              <a:ea typeface="Century Gothic"/>
              <a:cs typeface="Century Gothic"/>
              <a:sym typeface="Century Gothic"/>
            </a:endParaRPr>
          </a:p>
        </p:txBody>
      </p:sp>
      <p:pic>
        <p:nvPicPr>
          <p:cNvPr id="267" name="Google Shape;267;p39"/>
          <p:cNvPicPr preferRelativeResize="0"/>
          <p:nvPr/>
        </p:nvPicPr>
        <p:blipFill>
          <a:blip r:embed="rId4">
            <a:alphaModFix/>
          </a:blip>
          <a:stretch>
            <a:fillRect/>
          </a:stretch>
        </p:blipFill>
        <p:spPr>
          <a:xfrm>
            <a:off x="0" y="1285875"/>
            <a:ext cx="6073912" cy="1285875"/>
          </a:xfrm>
          <a:prstGeom prst="rect">
            <a:avLst/>
          </a:prstGeom>
          <a:noFill/>
          <a:ln>
            <a:noFill/>
          </a:ln>
        </p:spPr>
      </p:pic>
      <p:pic>
        <p:nvPicPr>
          <p:cNvPr id="268" name="Google Shape;268;p39"/>
          <p:cNvPicPr preferRelativeResize="0"/>
          <p:nvPr/>
        </p:nvPicPr>
        <p:blipFill>
          <a:blip r:embed="rId5">
            <a:alphaModFix/>
          </a:blip>
          <a:stretch>
            <a:fillRect/>
          </a:stretch>
        </p:blipFill>
        <p:spPr>
          <a:xfrm>
            <a:off x="0" y="2571749"/>
            <a:ext cx="6074016" cy="1285875"/>
          </a:xfrm>
          <a:prstGeom prst="rect">
            <a:avLst/>
          </a:prstGeom>
          <a:noFill/>
          <a:ln>
            <a:noFill/>
          </a:ln>
        </p:spPr>
      </p:pic>
      <p:pic>
        <p:nvPicPr>
          <p:cNvPr id="269" name="Google Shape;269;p39"/>
          <p:cNvPicPr preferRelativeResize="0"/>
          <p:nvPr/>
        </p:nvPicPr>
        <p:blipFill>
          <a:blip r:embed="rId6">
            <a:alphaModFix/>
          </a:blip>
          <a:stretch>
            <a:fillRect/>
          </a:stretch>
        </p:blipFill>
        <p:spPr>
          <a:xfrm>
            <a:off x="0" y="3857625"/>
            <a:ext cx="6073940" cy="1285875"/>
          </a:xfrm>
          <a:prstGeom prst="rect">
            <a:avLst/>
          </a:prstGeom>
          <a:noFill/>
          <a:ln>
            <a:noFill/>
          </a:ln>
        </p:spPr>
      </p:pic>
      <p:sp>
        <p:nvSpPr>
          <p:cNvPr id="270" name="Google Shape;270;p39"/>
          <p:cNvSpPr txBox="1"/>
          <p:nvPr/>
        </p:nvSpPr>
        <p:spPr>
          <a:xfrm>
            <a:off x="55450" y="1369275"/>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Trigger </a:t>
            </a:r>
            <a:r>
              <a:rPr lang="en">
                <a:solidFill>
                  <a:schemeClr val="lt1"/>
                </a:solidFill>
                <a:latin typeface="Century Gothic"/>
                <a:ea typeface="Century Gothic"/>
                <a:cs typeface="Century Gothic"/>
                <a:sym typeface="Century Gothic"/>
              </a:rPr>
              <a:t>voltage</a:t>
            </a:r>
            <a:endParaRPr>
              <a:solidFill>
                <a:schemeClr val="lt1"/>
              </a:solidFill>
              <a:latin typeface="Century Gothic"/>
              <a:ea typeface="Century Gothic"/>
              <a:cs typeface="Century Gothic"/>
              <a:sym typeface="Century Gothic"/>
            </a:endParaRPr>
          </a:p>
        </p:txBody>
      </p:sp>
      <p:sp>
        <p:nvSpPr>
          <p:cNvPr id="271" name="Google Shape;271;p39"/>
          <p:cNvSpPr txBox="1"/>
          <p:nvPr/>
        </p:nvSpPr>
        <p:spPr>
          <a:xfrm>
            <a:off x="55450" y="2613450"/>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Threshold </a:t>
            </a:r>
            <a:r>
              <a:rPr lang="en">
                <a:solidFill>
                  <a:schemeClr val="lt1"/>
                </a:solidFill>
                <a:latin typeface="Century Gothic"/>
                <a:ea typeface="Century Gothic"/>
                <a:cs typeface="Century Gothic"/>
                <a:sym typeface="Century Gothic"/>
              </a:rPr>
              <a:t>voltage</a:t>
            </a:r>
            <a:endParaRPr>
              <a:solidFill>
                <a:schemeClr val="lt1"/>
              </a:solidFill>
              <a:latin typeface="Century Gothic"/>
              <a:ea typeface="Century Gothic"/>
              <a:cs typeface="Century Gothic"/>
              <a:sym typeface="Century Gothic"/>
            </a:endParaRPr>
          </a:p>
        </p:txBody>
      </p:sp>
      <p:sp>
        <p:nvSpPr>
          <p:cNvPr id="272" name="Google Shape;272;p39"/>
          <p:cNvSpPr txBox="1"/>
          <p:nvPr/>
        </p:nvSpPr>
        <p:spPr>
          <a:xfrm>
            <a:off x="55450" y="3857625"/>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Output </a:t>
            </a:r>
            <a:r>
              <a:rPr lang="en">
                <a:solidFill>
                  <a:schemeClr val="lt1"/>
                </a:solidFill>
                <a:latin typeface="Century Gothic"/>
                <a:ea typeface="Century Gothic"/>
                <a:cs typeface="Century Gothic"/>
                <a:sym typeface="Century Gothic"/>
              </a:rPr>
              <a:t>voltage</a:t>
            </a:r>
            <a:endParaRPr>
              <a:solidFill>
                <a:schemeClr val="lt1"/>
              </a:solidFill>
              <a:latin typeface="Century Gothic"/>
              <a:ea typeface="Century Gothic"/>
              <a:cs typeface="Century Gothic"/>
              <a:sym typeface="Century Gothic"/>
            </a:endParaRPr>
          </a:p>
        </p:txBody>
      </p:sp>
      <p:pic>
        <p:nvPicPr>
          <p:cNvPr id="273" name="Google Shape;273;p39"/>
          <p:cNvPicPr preferRelativeResize="0"/>
          <p:nvPr/>
        </p:nvPicPr>
        <p:blipFill>
          <a:blip r:embed="rId7">
            <a:alphaModFix/>
          </a:blip>
          <a:stretch>
            <a:fillRect/>
          </a:stretch>
        </p:blipFill>
        <p:spPr>
          <a:xfrm>
            <a:off x="4780375" y="0"/>
            <a:ext cx="4363626" cy="2893850"/>
          </a:xfrm>
          <a:prstGeom prst="rect">
            <a:avLst/>
          </a:prstGeom>
          <a:noFill/>
          <a:ln>
            <a:noFill/>
          </a:ln>
        </p:spPr>
      </p:pic>
      <p:sp>
        <p:nvSpPr>
          <p:cNvPr id="274" name="Google Shape;274;p39"/>
          <p:cNvSpPr txBox="1"/>
          <p:nvPr/>
        </p:nvSpPr>
        <p:spPr>
          <a:xfrm>
            <a:off x="7975050" y="4743300"/>
            <a:ext cx="11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Ayham</a:t>
            </a:r>
            <a:endParaRPr>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